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20" r:id="rId1"/>
  </p:sldMasterIdLst>
  <p:sldIdLst>
    <p:sldId id="379" r:id="rId2"/>
    <p:sldId id="380" r:id="rId3"/>
    <p:sldId id="361" r:id="rId4"/>
    <p:sldId id="372" r:id="rId5"/>
    <p:sldId id="373" r:id="rId6"/>
    <p:sldId id="374" r:id="rId7"/>
    <p:sldId id="383" r:id="rId8"/>
    <p:sldId id="257" r:id="rId9"/>
    <p:sldId id="280" r:id="rId10"/>
    <p:sldId id="377" r:id="rId11"/>
    <p:sldId id="378" r:id="rId12"/>
    <p:sldId id="281" r:id="rId13"/>
    <p:sldId id="375" r:id="rId14"/>
    <p:sldId id="296" r:id="rId15"/>
    <p:sldId id="282" r:id="rId16"/>
    <p:sldId id="382" r:id="rId17"/>
    <p:sldId id="381" r:id="rId18"/>
  </p:sldIdLst>
  <p:sldSz cx="18288000" cy="10288588"/>
  <p:notesSz cx="6858000" cy="9144000"/>
  <p:embeddedFontLst>
    <p:embeddedFont>
      <p:font typeface="Barlow Semi Condensed Light" panose="020B0604020202020204" charset="-18"/>
      <p:regular r:id="rId19"/>
      <p: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Montserrat Light" panose="020B0604020202020204" charset="-18"/>
      <p:regular r:id="rId27"/>
      <p:italic r:id="rId28"/>
    </p:embeddedFont>
    <p:embeddedFont>
      <p:font typeface="Montserrat SemiBold" panose="020B0604020202020204" charset="-18"/>
      <p:bold r:id="rId29"/>
      <p:boldItalic r:id="rId30"/>
    </p:embeddedFont>
  </p:embeddedFontLst>
  <p:custDataLst>
    <p:tags r:id="rId31"/>
  </p:custDataLst>
  <p:defaultTextStyle>
    <a:defPPr>
      <a:defRPr lang="pl-PL"/>
    </a:defPPr>
    <a:lvl1pPr marL="0" algn="l" defTabSz="1372011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1pPr>
    <a:lvl2pPr marL="686006" algn="l" defTabSz="1372011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2pPr>
    <a:lvl3pPr marL="1372011" algn="l" defTabSz="1372011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3pPr>
    <a:lvl4pPr marL="2058017" algn="l" defTabSz="1372011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4pPr>
    <a:lvl5pPr marL="2744023" algn="l" defTabSz="1372011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5pPr>
    <a:lvl6pPr marL="3430029" algn="l" defTabSz="1372011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6pPr>
    <a:lvl7pPr marL="4116034" algn="l" defTabSz="1372011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7pPr>
    <a:lvl8pPr marL="4802040" algn="l" defTabSz="1372011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8pPr>
    <a:lvl9pPr marL="5488046" algn="l" defTabSz="1372011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32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ABA089-36B0-4AC2-9E06-AFAA732C955C}" v="129" dt="2020-07-27T16:50:47.3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6102" autoAdjust="0"/>
    <p:restoredTop sz="94660"/>
  </p:normalViewPr>
  <p:slideViewPr>
    <p:cSldViewPr snapToGrid="0">
      <p:cViewPr varScale="1">
        <p:scale>
          <a:sx n="49" d="100"/>
          <a:sy n="49" d="100"/>
        </p:scale>
        <p:origin x="101" y="346"/>
      </p:cViewPr>
      <p:guideLst>
        <p:guide orient="horz" pos="2832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pl-PL"/>
              <a:t>Kliknij, aby edytować styl wzorca podtytułu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4156C780-7287-4621-B4B3-FB40E2CFEA07}" type="datetimeFigureOut">
              <a:rPr lang="pl-PL" smtClean="0"/>
              <a:pPr/>
              <a:t>09.03.2021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4BF5F1CA-5344-4B9C-AC04-EA5799A06498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54357473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defPPr/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4156C780-7287-4621-B4B3-FB40E2CFEA07}" type="datetimeFigureOut">
              <a:rPr lang="pl-PL" smtClean="0"/>
              <a:pPr/>
              <a:t>09.03.2021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4BF5F1CA-5344-4B9C-AC04-EA5799A06498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58069919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>
            <a:defPPr/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>
            <a:defPPr/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4156C780-7287-4621-B4B3-FB40E2CFEA07}" type="datetimeFigureOut">
              <a:rPr lang="pl-PL" smtClean="0"/>
              <a:pPr/>
              <a:t>09.03.2021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4BF5F1CA-5344-4B9C-AC04-EA5799A06498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22720392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defPPr/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4156C780-7287-4621-B4B3-FB40E2CFEA07}" type="datetimeFigureOut">
              <a:rPr lang="pl-PL" smtClean="0"/>
              <a:pPr/>
              <a:t>09.03.2021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4BF5F1CA-5344-4B9C-AC04-EA5799A06498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75920927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004"/>
            <a:ext cx="15773400" cy="4279766"/>
          </a:xfrm>
        </p:spPr>
        <p:txBody>
          <a:bodyPr anchor="b"/>
          <a:lstStyle>
            <a:defPPr/>
            <a:lvl1pPr>
              <a:defRPr sz="90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5258"/>
            <a:ext cx="15773400" cy="2250628"/>
          </a:xfrm>
        </p:spPr>
        <p:txBody>
          <a:bodyPr/>
          <a:lstStyle>
            <a:defPPr/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4156C780-7287-4621-B4B3-FB40E2CFEA07}" type="datetimeFigureOut">
              <a:rPr lang="pl-PL" smtClean="0"/>
              <a:pPr/>
              <a:t>09.03.2021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4BF5F1CA-5344-4B9C-AC04-EA5799A06498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14624663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>
            <a:defPPr/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>
            <a:defPPr/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4156C780-7287-4621-B4B3-FB40E2CFEA07}" type="datetimeFigureOut">
              <a:rPr lang="pl-PL" smtClean="0"/>
              <a:pPr/>
              <a:t>09.03.2021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4BF5F1CA-5344-4B9C-AC04-EA5799A06498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78947439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>
            <a:defPPr/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defPPr/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>
            <a:defPPr/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defPPr/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>
            <a:defPPr/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4156C780-7287-4621-B4B3-FB40E2CFEA07}" type="datetimeFigureOut">
              <a:rPr lang="pl-PL" smtClean="0"/>
              <a:pPr/>
              <a:t>09.03.2021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4BF5F1CA-5344-4B9C-AC04-EA5799A06498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63244529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4156C780-7287-4621-B4B3-FB40E2CFEA07}" type="datetimeFigureOut">
              <a:rPr lang="pl-PL" smtClean="0"/>
              <a:pPr/>
              <a:t>09.03.2021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4BF5F1CA-5344-4B9C-AC04-EA5799A06498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5788206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4156C780-7287-4621-B4B3-FB40E2CFEA07}" type="datetimeFigureOut">
              <a:rPr lang="pl-PL" smtClean="0"/>
              <a:pPr/>
              <a:t>09.03.2021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4BF5F1CA-5344-4B9C-AC04-EA5799A06498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09937820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defPPr/>
            <a:lvl1pPr>
              <a:defRPr sz="48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defPPr/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defPPr/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4156C780-7287-4621-B4B3-FB40E2CFEA07}" type="datetimeFigureOut">
              <a:rPr lang="pl-PL" smtClean="0"/>
              <a:pPr/>
              <a:t>09.03.2021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4BF5F1CA-5344-4B9C-AC04-EA5799A06498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32781609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defPPr/>
            <a:lvl1pPr>
              <a:defRPr sz="48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defPPr/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pl-PL"/>
              <a:t>Kliknij ikonę, aby dodać obraz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defPPr/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4156C780-7287-4621-B4B3-FB40E2CFEA07}" type="datetimeFigureOut">
              <a:rPr lang="pl-PL" smtClean="0"/>
              <a:pPr/>
              <a:t>09.03.2021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4BF5F1CA-5344-4B9C-AC04-EA5799A06498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81612295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773"/>
            <a:ext cx="15773400" cy="19886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/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860"/>
            <a:ext cx="15773400" cy="65280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/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5998"/>
            <a:ext cx="4114800" cy="5477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/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56C780-7287-4621-B4B3-FB40E2CFEA07}" type="datetimeFigureOut">
              <a:rPr lang="pl-PL" smtClean="0"/>
              <a:pPr/>
              <a:t>09.03.2021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5998"/>
            <a:ext cx="6172200" cy="5477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/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5998"/>
            <a:ext cx="4114800" cy="5477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/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F5F1CA-5344-4B9C-AC04-EA5799A06498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31529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ransition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2285999" y="2123089"/>
            <a:ext cx="13716000" cy="1006157"/>
          </a:xfrm>
        </p:spPr>
        <p:txBody>
          <a:bodyPr>
            <a:normAutofit/>
          </a:bodyPr>
          <a:lstStyle>
            <a:defPPr/>
          </a:lstStyle>
          <a:p>
            <a:r>
              <a:rPr lang="pl-PL" sz="2800" dirty="0">
                <a:solidFill>
                  <a:schemeClr val="bg1"/>
                </a:solidFill>
                <a:latin typeface="Montserrat SemiBold" panose="00000700000000000000" pitchFamily="2" charset="-18"/>
                <a:cs typeface="Kokila" panose="020B0502040204020203" pitchFamily="34" charset="0"/>
              </a:rPr>
              <a:t>WITAJ W BADANIU!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2285999" y="4215566"/>
            <a:ext cx="13716000" cy="3124199"/>
          </a:xfrm>
        </p:spPr>
        <p:txBody>
          <a:bodyPr>
            <a:normAutofit/>
          </a:bodyPr>
          <a:lstStyle>
            <a:defPPr/>
          </a:lstStyle>
          <a:p>
            <a:pPr>
              <a:lnSpc>
                <a:spcPct val="120000"/>
              </a:lnSpc>
            </a:pPr>
            <a:r>
              <a:rPr lang="pl-PL" sz="2000" dirty="0">
                <a:solidFill>
                  <a:schemeClr val="bg1"/>
                </a:solidFill>
                <a:latin typeface="Barlow Semi Condensed Light" panose="00000406000000000000" pitchFamily="2" charset="-18"/>
              </a:rPr>
              <a:t>Przed rozpoczęciem eksperymentu przeczytaj uważnie instrukcję </a:t>
            </a:r>
            <a:br>
              <a:rPr lang="pl-PL" sz="2000" dirty="0">
                <a:solidFill>
                  <a:schemeClr val="bg1"/>
                </a:solidFill>
                <a:latin typeface="Barlow Semi Condensed Light" panose="00000406000000000000" pitchFamily="2" charset="-18"/>
              </a:rPr>
            </a:br>
            <a:r>
              <a:rPr lang="pl-PL" sz="2000" dirty="0">
                <a:solidFill>
                  <a:schemeClr val="bg1"/>
                </a:solidFill>
                <a:latin typeface="Barlow Semi Condensed Light" panose="00000406000000000000" pitchFamily="2" charset="-18"/>
              </a:rPr>
              <a:t>oraz poczekaj na sygnał od osoby prowadzącej badanie.</a:t>
            </a:r>
          </a:p>
          <a:p>
            <a:pPr>
              <a:lnSpc>
                <a:spcPct val="120000"/>
              </a:lnSpc>
            </a:pPr>
            <a:r>
              <a:rPr lang="pl-PL" sz="2000" dirty="0">
                <a:solidFill>
                  <a:schemeClr val="bg1"/>
                </a:solidFill>
                <a:latin typeface="Barlow Semi Condensed Light" panose="00000406000000000000" pitchFamily="2" charset="-18"/>
              </a:rPr>
              <a:t>Podczas wykonywania zadania zachowaj ciszę. Wyłącz lub wycisz telefon komórkowy. </a:t>
            </a:r>
            <a:br>
              <a:rPr lang="pl-PL" sz="2000" dirty="0">
                <a:solidFill>
                  <a:schemeClr val="bg1"/>
                </a:solidFill>
                <a:latin typeface="Barlow Semi Condensed Light" panose="00000406000000000000" pitchFamily="2" charset="-18"/>
              </a:rPr>
            </a:br>
            <a:r>
              <a:rPr lang="pl-PL" sz="2000" dirty="0">
                <a:solidFill>
                  <a:schemeClr val="bg1"/>
                </a:solidFill>
                <a:latin typeface="Barlow Semi Condensed Light" panose="00000406000000000000" pitchFamily="2" charset="-18"/>
              </a:rPr>
              <a:t>W razie jakichkolwiek wątpliwości, osoba prowadząca badanie udzieli Ci wszystkich niezbędnych wyjaśnień w dowolnym momencie.</a:t>
            </a:r>
          </a:p>
        </p:txBody>
      </p:sp>
      <p:sp>
        <p:nvSpPr>
          <p:cNvPr id="4" name="pole tekstowe 3"/>
          <p:cNvSpPr txBox="1"/>
          <p:nvPr/>
        </p:nvSpPr>
        <p:spPr>
          <a:xfrm>
            <a:off x="6789027" y="9367818"/>
            <a:ext cx="47099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/>
          </a:lstStyle>
          <a:p>
            <a:pPr algn="ctr"/>
            <a:r>
              <a:rPr lang="pl-PL" sz="2000" dirty="0">
                <a:solidFill>
                  <a:schemeClr val="bg1"/>
                </a:solidFill>
                <a:latin typeface="Montserrat SemiBold" panose="00000700000000000000" pitchFamily="2" charset="-18"/>
              </a:rPr>
              <a:t>Aby przejść dalej naciśnij klawisz </a:t>
            </a:r>
            <a:r>
              <a:rPr lang="pl-PL" sz="2000" b="1" dirty="0">
                <a:solidFill>
                  <a:schemeClr val="bg1"/>
                </a:solidFill>
                <a:latin typeface="Montserrat SemiBold" panose="00000700000000000000" pitchFamily="2" charset="-18"/>
              </a:rPr>
              <a:t>1</a:t>
            </a:r>
            <a:endParaRPr lang="pl-PL" sz="2000" dirty="0">
              <a:solidFill>
                <a:schemeClr val="bg1"/>
              </a:solidFill>
              <a:latin typeface="Montserrat SemiBold" panose="00000700000000000000" pitchFamily="2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2004565616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7300" y="4625548"/>
            <a:ext cx="15773400" cy="1037492"/>
          </a:xfrm>
        </p:spPr>
        <p:txBody>
          <a:bodyPr>
            <a:normAutofit/>
          </a:bodyPr>
          <a:lstStyle>
            <a:defPPr/>
          </a:lstStyle>
          <a:p>
            <a:pPr algn="ctr"/>
            <a:r>
              <a:rPr lang="pl-PL" sz="6000" cap="small" dirty="0">
                <a:solidFill>
                  <a:schemeClr val="bg1"/>
                </a:solidFill>
                <a:latin typeface="+mn-lt"/>
              </a:rPr>
              <a:t>Poprawna odpowiedź</a:t>
            </a:r>
          </a:p>
        </p:txBody>
      </p:sp>
    </p:spTree>
    <p:extLst>
      <p:ext uri="{BB962C8B-B14F-4D97-AF65-F5344CB8AC3E}">
        <p14:creationId xmlns:p14="http://schemas.microsoft.com/office/powerpoint/2010/main" val="4000937144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7300" y="4625548"/>
            <a:ext cx="15773400" cy="1037492"/>
          </a:xfrm>
        </p:spPr>
        <p:txBody>
          <a:bodyPr>
            <a:normAutofit/>
          </a:bodyPr>
          <a:lstStyle>
            <a:defPPr/>
          </a:lstStyle>
          <a:p>
            <a:pPr algn="ctr"/>
            <a:r>
              <a:rPr lang="pl-PL" sz="6000" cap="small" dirty="0">
                <a:solidFill>
                  <a:schemeClr val="bg1"/>
                </a:solidFill>
                <a:latin typeface="+mn-lt"/>
              </a:rPr>
              <a:t>Błędna odpowiedź</a:t>
            </a:r>
          </a:p>
        </p:txBody>
      </p:sp>
    </p:spTree>
    <p:extLst>
      <p:ext uri="{BB962C8B-B14F-4D97-AF65-F5344CB8AC3E}">
        <p14:creationId xmlns:p14="http://schemas.microsoft.com/office/powerpoint/2010/main" val="2343730275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7300" y="310663"/>
            <a:ext cx="15773400" cy="1037492"/>
          </a:xfrm>
        </p:spPr>
        <p:txBody>
          <a:bodyPr>
            <a:normAutofit/>
          </a:bodyPr>
          <a:lstStyle>
            <a:defPPr/>
          </a:lstStyle>
          <a:p>
            <a:pPr algn="ctr"/>
            <a:r>
              <a:rPr lang="pl-PL" sz="5400" cap="small" dirty="0">
                <a:solidFill>
                  <a:schemeClr val="bg1"/>
                </a:solidFill>
                <a:latin typeface="+mn-lt"/>
              </a:rPr>
              <a:t>Ustawienie parametrów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57300" y="2121877"/>
            <a:ext cx="15773400" cy="7133799"/>
          </a:xfrm>
        </p:spPr>
        <p:txBody>
          <a:bodyPr>
            <a:normAutofit/>
          </a:bodyPr>
          <a:lstStyle>
            <a:defPPr/>
          </a:lstStyle>
          <a:p>
            <a:pPr marL="0" indent="0" algn="ctr">
              <a:lnSpc>
                <a:spcPct val="114000"/>
              </a:lnSpc>
              <a:buNone/>
            </a:pPr>
            <a:r>
              <a:rPr lang="pl-PL" sz="2800" dirty="0">
                <a:solidFill>
                  <a:schemeClr val="bg1"/>
                </a:solidFill>
              </a:rPr>
              <a:t>Teraz rozpoczyna się druga część badania</a:t>
            </a:r>
          </a:p>
          <a:p>
            <a:pPr marL="0" indent="0" algn="ctr">
              <a:lnSpc>
                <a:spcPct val="114000"/>
              </a:lnSpc>
              <a:buNone/>
            </a:pPr>
            <a:endParaRPr lang="pl-PL" sz="2800" dirty="0">
              <a:solidFill>
                <a:schemeClr val="bg1"/>
              </a:solidFill>
            </a:endParaRPr>
          </a:p>
          <a:p>
            <a:pPr marL="0" indent="0" algn="ctr">
              <a:lnSpc>
                <a:spcPct val="114000"/>
              </a:lnSpc>
              <a:buNone/>
            </a:pPr>
            <a:r>
              <a:rPr lang="pl-PL" sz="2800" dirty="0">
                <a:solidFill>
                  <a:schemeClr val="bg1"/>
                </a:solidFill>
              </a:rPr>
              <a:t>W tej części będziesz udzielał/a odpowiedzi jedynie dotyczącej </a:t>
            </a:r>
            <a:r>
              <a:rPr lang="pl-PL" sz="2800" b="1" dirty="0">
                <a:solidFill>
                  <a:schemeClr val="bg1"/>
                </a:solidFill>
              </a:rPr>
              <a:t>orientacji</a:t>
            </a:r>
            <a:r>
              <a:rPr lang="pl-PL" sz="2800" dirty="0">
                <a:solidFill>
                  <a:schemeClr val="bg1"/>
                </a:solidFill>
              </a:rPr>
              <a:t> prezentowanego na początku bodźca</a:t>
            </a:r>
          </a:p>
          <a:p>
            <a:pPr marL="0" indent="0" algn="ctr">
              <a:lnSpc>
                <a:spcPct val="114000"/>
              </a:lnSpc>
              <a:buNone/>
            </a:pPr>
            <a:endParaRPr lang="pl-PL" sz="2800" dirty="0">
              <a:solidFill>
                <a:schemeClr val="bg1"/>
              </a:solidFill>
            </a:endParaRPr>
          </a:p>
          <a:p>
            <a:pPr marL="0" indent="0" algn="ctr">
              <a:lnSpc>
                <a:spcPct val="114000"/>
              </a:lnSpc>
              <a:buNone/>
            </a:pPr>
            <a:r>
              <a:rPr lang="pl-PL" sz="2800" dirty="0">
                <a:solidFill>
                  <a:schemeClr val="bg1"/>
                </a:solidFill>
              </a:rPr>
              <a:t>Nie będziesz już informowany/a o </a:t>
            </a:r>
            <a:r>
              <a:rPr lang="pl-PL" sz="2800" b="1" dirty="0">
                <a:solidFill>
                  <a:schemeClr val="bg1"/>
                </a:solidFill>
              </a:rPr>
              <a:t>poprawności</a:t>
            </a:r>
            <a:r>
              <a:rPr lang="pl-PL" sz="2800" dirty="0">
                <a:solidFill>
                  <a:schemeClr val="bg1"/>
                </a:solidFill>
              </a:rPr>
              <a:t> swojej odpowiedzi. </a:t>
            </a:r>
          </a:p>
          <a:p>
            <a:pPr marL="0" indent="0" algn="ctr">
              <a:lnSpc>
                <a:spcPct val="114000"/>
              </a:lnSpc>
              <a:buNone/>
            </a:pPr>
            <a:endParaRPr lang="pl-PL" sz="2800" dirty="0">
              <a:solidFill>
                <a:schemeClr val="bg1"/>
              </a:solidFill>
            </a:endParaRPr>
          </a:p>
          <a:p>
            <a:pPr marL="0" indent="0" algn="ctr">
              <a:lnSpc>
                <a:spcPct val="114000"/>
              </a:lnSpc>
              <a:buNone/>
            </a:pPr>
            <a:r>
              <a:rPr lang="pl-PL" sz="2800" dirty="0">
                <a:solidFill>
                  <a:schemeClr val="bg1"/>
                </a:solidFill>
              </a:rPr>
              <a:t>Staraj się odpowiadać jak najszybciej naciskając odpowiednie klawisze </a:t>
            </a:r>
            <a:r>
              <a:rPr lang="pl-PL" sz="2800" b="1" dirty="0">
                <a:solidFill>
                  <a:schemeClr val="bg1"/>
                </a:solidFill>
              </a:rPr>
              <a:t>1-2-3-4</a:t>
            </a:r>
            <a:r>
              <a:rPr lang="pl-PL" sz="28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3A41CC93-7F2E-4782-8726-BBEFEA9EC11B}"/>
              </a:ext>
            </a:extLst>
          </p:cNvPr>
          <p:cNvSpPr txBox="1"/>
          <p:nvPr/>
        </p:nvSpPr>
        <p:spPr>
          <a:xfrm>
            <a:off x="4572000" y="9255676"/>
            <a:ext cx="9144000" cy="507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l-PL" dirty="0">
                <a:solidFill>
                  <a:schemeClr val="bg1"/>
                </a:solidFill>
              </a:rPr>
              <a:t>Aby rozpocząć naciśnij klawisz oznaczony cyfrą </a:t>
            </a:r>
            <a:r>
              <a:rPr lang="pl-PL" b="1" dirty="0">
                <a:solidFill>
                  <a:schemeClr val="bg1"/>
                </a:solidFill>
              </a:rPr>
              <a:t>1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131022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7300" y="310663"/>
            <a:ext cx="15773400" cy="1037492"/>
          </a:xfrm>
        </p:spPr>
        <p:txBody>
          <a:bodyPr>
            <a:normAutofit/>
          </a:bodyPr>
          <a:lstStyle>
            <a:defPPr/>
          </a:lstStyle>
          <a:p>
            <a:pPr algn="ctr"/>
            <a:r>
              <a:rPr lang="pl-PL" sz="5400" cap="small" dirty="0">
                <a:solidFill>
                  <a:schemeClr val="bg1"/>
                </a:solidFill>
                <a:latin typeface="+mn-lt"/>
              </a:rPr>
              <a:t>Zadanie Właściwe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57300" y="2121877"/>
            <a:ext cx="15773400" cy="7133799"/>
          </a:xfrm>
        </p:spPr>
        <p:txBody>
          <a:bodyPr>
            <a:normAutofit/>
          </a:bodyPr>
          <a:lstStyle>
            <a:defPPr/>
          </a:lstStyle>
          <a:p>
            <a:pPr marL="0" indent="0" algn="ctr">
              <a:lnSpc>
                <a:spcPct val="114000"/>
              </a:lnSpc>
              <a:buNone/>
            </a:pPr>
            <a:endParaRPr lang="pl-PL" sz="2800" dirty="0">
              <a:solidFill>
                <a:schemeClr val="bg1"/>
              </a:solidFill>
            </a:endParaRPr>
          </a:p>
          <a:p>
            <a:pPr marL="0" indent="0" algn="ctr">
              <a:lnSpc>
                <a:spcPct val="114000"/>
              </a:lnSpc>
              <a:buNone/>
            </a:pPr>
            <a:r>
              <a:rPr lang="pl-PL" sz="2800" dirty="0">
                <a:solidFill>
                  <a:schemeClr val="bg1"/>
                </a:solidFill>
              </a:rPr>
              <a:t>Teraz rozpocznie się </a:t>
            </a:r>
            <a:r>
              <a:rPr lang="pl-PL" sz="2800" b="1" dirty="0">
                <a:solidFill>
                  <a:schemeClr val="bg1"/>
                </a:solidFill>
              </a:rPr>
              <a:t>właściwa część badania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0" indent="0" algn="ctr">
              <a:lnSpc>
                <a:spcPct val="114000"/>
              </a:lnSpc>
              <a:buNone/>
            </a:pPr>
            <a:endParaRPr lang="pl-PL" sz="2800" dirty="0">
              <a:solidFill>
                <a:schemeClr val="bg1"/>
              </a:solidFill>
            </a:endParaRPr>
          </a:p>
          <a:p>
            <a:pPr marL="0" indent="0" algn="ctr">
              <a:lnSpc>
                <a:spcPct val="114000"/>
              </a:lnSpc>
              <a:buNone/>
            </a:pPr>
            <a:r>
              <a:rPr lang="pl-PL" sz="2800" dirty="0">
                <a:solidFill>
                  <a:schemeClr val="bg1"/>
                </a:solidFill>
              </a:rPr>
              <a:t>Od teraz po prezentacji bodźca będziesz udzielał/a odpowiedzi dotyczących </a:t>
            </a:r>
            <a:r>
              <a:rPr lang="pl-PL" sz="2800" b="1" dirty="0">
                <a:solidFill>
                  <a:schemeClr val="bg1"/>
                </a:solidFill>
              </a:rPr>
              <a:t>lokalizacji bodźca, jego orientacji a także oceny na skali</a:t>
            </a:r>
            <a:r>
              <a:rPr lang="pl-PL" sz="2800" dirty="0">
                <a:solidFill>
                  <a:schemeClr val="bg1"/>
                </a:solidFill>
              </a:rPr>
              <a:t>.</a:t>
            </a:r>
          </a:p>
          <a:p>
            <a:pPr marL="0" indent="0" algn="ctr">
              <a:lnSpc>
                <a:spcPct val="114000"/>
              </a:lnSpc>
              <a:buNone/>
            </a:pPr>
            <a:endParaRPr lang="pl-PL" sz="2800" cap="small" dirty="0">
              <a:solidFill>
                <a:schemeClr val="bg1"/>
              </a:solidFill>
            </a:endParaRPr>
          </a:p>
          <a:p>
            <a:pPr marL="0" indent="0" algn="ctr">
              <a:lnSpc>
                <a:spcPct val="114000"/>
              </a:lnSpc>
              <a:buNone/>
            </a:pPr>
            <a:br>
              <a:rPr lang="pl-PL" sz="2800" dirty="0">
                <a:solidFill>
                  <a:schemeClr val="bg1"/>
                </a:solidFill>
              </a:rPr>
            </a:br>
            <a:r>
              <a:rPr lang="pl-PL" sz="2800" dirty="0">
                <a:solidFill>
                  <a:schemeClr val="bg1"/>
                </a:solidFill>
              </a:rPr>
              <a:t>Staraj się odpowiadać szybko, ale też jak najbardziej poprawnie.</a:t>
            </a:r>
          </a:p>
          <a:p>
            <a:pPr marL="0" indent="0" algn="ctr">
              <a:lnSpc>
                <a:spcPct val="114000"/>
              </a:lnSpc>
              <a:buNone/>
            </a:pPr>
            <a:endParaRPr lang="pl-PL" sz="2800" dirty="0">
              <a:solidFill>
                <a:schemeClr val="bg1"/>
              </a:solidFill>
            </a:endParaRP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E78DF341-0CFE-44BE-9A98-7DEFCC4B47A4}"/>
              </a:ext>
            </a:extLst>
          </p:cNvPr>
          <p:cNvSpPr txBox="1"/>
          <p:nvPr/>
        </p:nvSpPr>
        <p:spPr>
          <a:xfrm>
            <a:off x="4572000" y="9001696"/>
            <a:ext cx="9144000" cy="507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l-PL" dirty="0">
                <a:solidFill>
                  <a:schemeClr val="bg1"/>
                </a:solidFill>
              </a:rPr>
              <a:t>Aby rozpocząć naciśnij klawisz oznaczony cyfrą </a:t>
            </a:r>
            <a:r>
              <a:rPr lang="pl-PL" b="1" dirty="0">
                <a:solidFill>
                  <a:schemeClr val="bg1"/>
                </a:solidFill>
              </a:rPr>
              <a:t>1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756610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2286000" y="4573013"/>
            <a:ext cx="13716000" cy="1142562"/>
          </a:xfrm>
        </p:spPr>
        <p:txBody>
          <a:bodyPr>
            <a:normAutofit/>
          </a:bodyPr>
          <a:lstStyle>
            <a:defPPr/>
          </a:lstStyle>
          <a:p>
            <a:r>
              <a:rPr lang="pl-PL" sz="6600" cap="small" dirty="0">
                <a:solidFill>
                  <a:schemeClr val="bg1"/>
                </a:solidFill>
                <a:latin typeface="+mn-lt"/>
              </a:rPr>
              <a:t>Przerwa</a:t>
            </a: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542C7684-7158-420C-84EE-BFE7B2DE9EE5}"/>
              </a:ext>
            </a:extLst>
          </p:cNvPr>
          <p:cNvSpPr txBox="1"/>
          <p:nvPr/>
        </p:nvSpPr>
        <p:spPr>
          <a:xfrm>
            <a:off x="5987178" y="7370000"/>
            <a:ext cx="6313651" cy="5079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/>
          </a:lstStyle>
          <a:p>
            <a:pPr algn="ctr"/>
            <a:r>
              <a:rPr lang="pl-PL" dirty="0">
                <a:solidFill>
                  <a:schemeClr val="bg1"/>
                </a:solidFill>
              </a:rPr>
              <a:t>Aby kontynuować zadanie naciśnij klawisz </a:t>
            </a:r>
            <a:r>
              <a:rPr lang="pl-PL" b="1" dirty="0">
                <a:solidFill>
                  <a:schemeClr val="bg1"/>
                </a:solidFill>
              </a:rPr>
              <a:t>1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299697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7300" y="4140000"/>
            <a:ext cx="15773400" cy="1117527"/>
          </a:xfrm>
        </p:spPr>
        <p:txBody>
          <a:bodyPr>
            <a:normAutofit/>
          </a:bodyPr>
          <a:lstStyle>
            <a:defPPr/>
          </a:lstStyle>
          <a:p>
            <a:pPr algn="ctr"/>
            <a:r>
              <a:rPr lang="pl-PL" cap="small" dirty="0">
                <a:solidFill>
                  <a:schemeClr val="bg1"/>
                </a:solidFill>
                <a:latin typeface="+mn-lt"/>
              </a:rPr>
              <a:t>Koniec badania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57300" y="6663559"/>
            <a:ext cx="15773400" cy="2603316"/>
          </a:xfrm>
        </p:spPr>
        <p:txBody>
          <a:bodyPr>
            <a:normAutofit/>
          </a:bodyPr>
          <a:lstStyle>
            <a:defPPr/>
          </a:lstStyle>
          <a:p>
            <a:pPr marL="0" indent="0" algn="ctr">
              <a:buNone/>
            </a:pPr>
            <a:r>
              <a:rPr lang="pl-PL" sz="3600" b="1" dirty="0">
                <a:solidFill>
                  <a:schemeClr val="bg1"/>
                </a:solidFill>
              </a:rPr>
              <a:t>Dziękujemy za udział!</a:t>
            </a:r>
          </a:p>
        </p:txBody>
      </p:sp>
      <p:cxnSp>
        <p:nvCxnSpPr>
          <p:cNvPr id="5" name="Łącznik prosty ze strzałką 4">
            <a:extLst>
              <a:ext uri="{FF2B5EF4-FFF2-40B4-BE49-F238E27FC236}">
                <a16:creationId xmlns:a16="http://schemas.microsoft.com/office/drawing/2014/main" id="{F4C53CD6-13C7-4DD7-AED0-0ACD3C4DB07F}"/>
              </a:ext>
            </a:extLst>
          </p:cNvPr>
          <p:cNvCxnSpPr>
            <a:cxnSpLocks/>
          </p:cNvCxnSpPr>
          <p:nvPr/>
        </p:nvCxnSpPr>
        <p:spPr>
          <a:xfrm rot="-2700000">
            <a:off x="4562870" y="3239188"/>
            <a:ext cx="0" cy="400616"/>
          </a:xfrm>
          <a:prstGeom prst="straightConnector1">
            <a:avLst/>
          </a:prstGeom>
          <a:ln>
            <a:solidFill>
              <a:schemeClr val="bg1"/>
            </a:solidFill>
            <a:tailEnd type="triangle" w="lg" len="sm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1575830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C996DF7-6820-49BA-B69D-AC0B47C6D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D2139CB-7612-4568-923E-8F0CF655D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54639659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C9BF096-325D-448C-8AB1-A8598455E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F4F847C-EE35-4DB7-B32D-1887617E7F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09357807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2286000" y="1540516"/>
            <a:ext cx="13716000" cy="1006157"/>
          </a:xfrm>
        </p:spPr>
        <p:txBody>
          <a:bodyPr>
            <a:normAutofit/>
          </a:bodyPr>
          <a:lstStyle>
            <a:defPPr/>
          </a:lstStyle>
          <a:p>
            <a:r>
              <a:rPr lang="pl-PL" sz="2800" dirty="0">
                <a:solidFill>
                  <a:schemeClr val="bg1"/>
                </a:solidFill>
                <a:latin typeface="Barlow Semi Condensed Light" panose="020B0604020202020204" charset="-18"/>
                <a:cs typeface="Kokila" panose="020B0502040204020203" pitchFamily="34" charset="0"/>
              </a:rPr>
              <a:t>WITAJ W BADANIU!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2286000" y="3054158"/>
            <a:ext cx="13716000" cy="6291889"/>
          </a:xfrm>
        </p:spPr>
        <p:txBody>
          <a:bodyPr>
            <a:normAutofit/>
          </a:bodyPr>
          <a:lstStyle>
            <a:defPPr/>
          </a:lstStyle>
          <a:p>
            <a:pPr>
              <a:lnSpc>
                <a:spcPct val="130000"/>
              </a:lnSpc>
            </a:pPr>
            <a:r>
              <a:rPr lang="pl-PL" sz="2000" dirty="0">
                <a:solidFill>
                  <a:schemeClr val="bg1"/>
                </a:solidFill>
                <a:latin typeface="Barlow Semi Condensed Light" panose="00000406000000000000" pitchFamily="2" charset="-18"/>
              </a:rPr>
              <a:t>Przed rozpoczęciem eksperymentu przeczytaj uważnie instrukcję </a:t>
            </a:r>
            <a:br>
              <a:rPr lang="pl-PL" sz="2000" dirty="0">
                <a:solidFill>
                  <a:schemeClr val="bg1"/>
                </a:solidFill>
                <a:latin typeface="Barlow Semi Condensed Light" panose="00000406000000000000" pitchFamily="2" charset="-18"/>
              </a:rPr>
            </a:br>
            <a:r>
              <a:rPr lang="pl-PL" sz="2000" dirty="0">
                <a:solidFill>
                  <a:schemeClr val="bg1"/>
                </a:solidFill>
                <a:latin typeface="Barlow Semi Condensed Light" panose="00000406000000000000" pitchFamily="2" charset="-18"/>
              </a:rPr>
              <a:t>oraz poczekaj na sygnał od osoby prowadzącej badanie.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chemeClr val="bg1"/>
              </a:solidFill>
              <a:latin typeface="Barlow Semi Condensed Light" panose="00000406000000000000" pitchFamily="2" charset="-18"/>
            </a:endParaRPr>
          </a:p>
          <a:p>
            <a:pPr>
              <a:lnSpc>
                <a:spcPct val="130000"/>
              </a:lnSpc>
            </a:pPr>
            <a:r>
              <a:rPr lang="pl-PL" sz="2000" dirty="0">
                <a:solidFill>
                  <a:schemeClr val="bg1"/>
                </a:solidFill>
                <a:latin typeface="Barlow Semi Condensed Light" panose="00000406000000000000" pitchFamily="2" charset="-18"/>
              </a:rPr>
              <a:t>Podczas wykonywania zadania zachowaj ciszę. Wyłącz lub wycisz telefon komórkowy. </a:t>
            </a:r>
            <a:br>
              <a:rPr lang="pl-PL" sz="2000" dirty="0">
                <a:solidFill>
                  <a:schemeClr val="bg1"/>
                </a:solidFill>
                <a:latin typeface="Barlow Semi Condensed Light" panose="00000406000000000000" pitchFamily="2" charset="-18"/>
              </a:rPr>
            </a:br>
            <a:r>
              <a:rPr lang="pl-PL" sz="2000" dirty="0">
                <a:solidFill>
                  <a:schemeClr val="bg1"/>
                </a:solidFill>
                <a:latin typeface="Barlow Semi Condensed Light" panose="00000406000000000000" pitchFamily="2" charset="-18"/>
              </a:rPr>
              <a:t>W razie jakichkolwiek wątpliwości, osoba prowadząca badanie udzieli Ci wszystkich niezbędnych wyjaśnień w dowolnym momencie.</a:t>
            </a:r>
          </a:p>
          <a:p>
            <a:pPr>
              <a:lnSpc>
                <a:spcPct val="130000"/>
              </a:lnSpc>
            </a:pPr>
            <a:r>
              <a:rPr lang="pl-PL" sz="2000" dirty="0">
                <a:solidFill>
                  <a:schemeClr val="bg1"/>
                </a:solidFill>
                <a:latin typeface="Barlow Semi Condensed Light" panose="00000406000000000000" pitchFamily="2" charset="-18"/>
              </a:rPr>
              <a:t>Badanie składa się z trzech części: treningowej, części ustawiającej parametry oraz części właściwej badania.</a:t>
            </a:r>
          </a:p>
          <a:p>
            <a:pPr>
              <a:lnSpc>
                <a:spcPct val="130000"/>
              </a:lnSpc>
            </a:pPr>
            <a:r>
              <a:rPr lang="pl-PL" sz="2000" dirty="0">
                <a:solidFill>
                  <a:schemeClr val="bg1"/>
                </a:solidFill>
                <a:latin typeface="Barlow Semi Condensed Light" panose="00000406000000000000" pitchFamily="2" charset="-18"/>
              </a:rPr>
              <a:t>Na ekranie będzie prezentowany bodziec wzrokowy, składający się z czarno-białych pasków. Może on pojawić się w 4 lokalizacjach na ekranie oraz w 4 różnych orientacjach (poziomy, pionowy, skierowany w lewo oraz skierowany w prawo). </a:t>
            </a:r>
          </a:p>
          <a:p>
            <a:pPr>
              <a:lnSpc>
                <a:spcPct val="130000"/>
              </a:lnSpc>
            </a:pPr>
            <a:r>
              <a:rPr lang="pl-PL" sz="2000" dirty="0">
                <a:solidFill>
                  <a:schemeClr val="bg1"/>
                </a:solidFill>
                <a:latin typeface="Barlow Semi Condensed Light" panose="00000406000000000000" pitchFamily="2" charset="-18"/>
              </a:rPr>
              <a:t>Szczegółowe informacje znajdziesz w dalszych częściach instrukcji.</a:t>
            </a:r>
          </a:p>
        </p:txBody>
      </p:sp>
      <p:sp>
        <p:nvSpPr>
          <p:cNvPr id="4" name="pole tekstowe 3"/>
          <p:cNvSpPr txBox="1"/>
          <p:nvPr/>
        </p:nvSpPr>
        <p:spPr>
          <a:xfrm>
            <a:off x="6567812" y="9346047"/>
            <a:ext cx="51523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/>
          </a:lstStyle>
          <a:p>
            <a:pPr algn="ctr"/>
            <a:r>
              <a:rPr lang="pl-PL" sz="2000" dirty="0">
                <a:solidFill>
                  <a:schemeClr val="bg1"/>
                </a:solidFill>
                <a:latin typeface="Barlow Semi Condensed Light" panose="020B0604020202020204" charset="-18"/>
              </a:rPr>
              <a:t>Aby przejść dalej naciśnij klawisz oznaczony cyfrą </a:t>
            </a:r>
            <a:r>
              <a:rPr lang="pl-PL" sz="2000" b="1" dirty="0">
                <a:solidFill>
                  <a:schemeClr val="bg1"/>
                </a:solidFill>
                <a:latin typeface="Barlow Semi Condensed Light" panose="020B0604020202020204" charset="-18"/>
              </a:rPr>
              <a:t>1</a:t>
            </a:r>
            <a:endParaRPr lang="pl-PL" sz="2000" dirty="0">
              <a:solidFill>
                <a:schemeClr val="bg1"/>
              </a:solidFill>
              <a:latin typeface="Barlow Semi Condensed Light" panose="020B0604020202020204" charset="-18"/>
            </a:endParaRPr>
          </a:p>
          <a:p>
            <a:pPr algn="ctr"/>
            <a:endParaRPr lang="pl-PL" sz="2000" dirty="0">
              <a:solidFill>
                <a:schemeClr val="bg1"/>
              </a:solidFill>
              <a:latin typeface="Barlow Semi Condensed Light" panose="020B060402020202020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1794100362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2285999" y="1785038"/>
            <a:ext cx="13716000" cy="1084795"/>
          </a:xfrm>
        </p:spPr>
        <p:txBody>
          <a:bodyPr>
            <a:normAutofit/>
          </a:bodyPr>
          <a:lstStyle>
            <a:defPPr/>
          </a:lstStyle>
          <a:p>
            <a:r>
              <a:rPr lang="pl-PL" sz="2800" cap="small" dirty="0">
                <a:solidFill>
                  <a:schemeClr val="bg1"/>
                </a:solidFill>
                <a:latin typeface="+mn-lt"/>
              </a:rPr>
              <a:t>Instrukcja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C4EBF838-5EBB-49C1-BB13-476BEBBCC1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9255" y="2869833"/>
            <a:ext cx="15229489" cy="7418755"/>
          </a:xfrm>
        </p:spPr>
        <p:txBody>
          <a:bodyPr>
            <a:normAutofit/>
          </a:bodyPr>
          <a:lstStyle>
            <a:defPPr/>
          </a:lstStyle>
          <a:p>
            <a:pPr>
              <a:lnSpc>
                <a:spcPct val="130000"/>
              </a:lnSpc>
            </a:pPr>
            <a:r>
              <a:rPr lang="pl-PL" sz="2000" dirty="0">
                <a:solidFill>
                  <a:schemeClr val="bg1"/>
                </a:solidFill>
                <a:latin typeface="Barlow Semi Condensed Light" panose="00000406000000000000" pitchFamily="2" charset="-18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pl-PL" sz="2000" dirty="0">
                <a:solidFill>
                  <a:schemeClr val="bg1"/>
                </a:solidFill>
              </a:rPr>
              <a:t>Zadanie będzie wymagało w pierwszej kolejności </a:t>
            </a:r>
            <a:r>
              <a:rPr lang="pl-PL" sz="2000" b="1" dirty="0">
                <a:solidFill>
                  <a:schemeClr val="bg1"/>
                </a:solidFill>
              </a:rPr>
              <a:t>wskazania miejsca (lokalizacji)</a:t>
            </a:r>
            <a:r>
              <a:rPr lang="pl-PL" sz="2000" dirty="0">
                <a:solidFill>
                  <a:schemeClr val="bg1"/>
                </a:solidFill>
              </a:rPr>
              <a:t>, w jakim pojawił się bodziec, a następnie </a:t>
            </a:r>
            <a:r>
              <a:rPr lang="pl-PL" sz="2000" b="1" dirty="0">
                <a:solidFill>
                  <a:schemeClr val="bg1"/>
                </a:solidFill>
              </a:rPr>
              <a:t>wyboru orientacji (kierunku) pasków</a:t>
            </a:r>
            <a:r>
              <a:rPr lang="pl-PL" sz="2000" dirty="0">
                <a:solidFill>
                  <a:schemeClr val="bg1"/>
                </a:solidFill>
              </a:rPr>
              <a:t>. Na końcu zostaniesz poproszony/a o wskazanie na 4 stopniowej skali </a:t>
            </a:r>
            <a:r>
              <a:rPr lang="pl-PL" sz="2000" b="1" dirty="0">
                <a:solidFill>
                  <a:schemeClr val="bg1"/>
                </a:solidFill>
              </a:rPr>
              <a:t>jak dobrze widziałeś dany bodziec</a:t>
            </a:r>
            <a:r>
              <a:rPr lang="pl-PL" sz="2000" dirty="0">
                <a:solidFill>
                  <a:schemeClr val="bg1"/>
                </a:solidFill>
              </a:rPr>
              <a:t>. 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</a:pPr>
            <a:r>
              <a:rPr lang="pl-PL" sz="2000" dirty="0">
                <a:solidFill>
                  <a:schemeClr val="bg1"/>
                </a:solidFill>
              </a:rPr>
              <a:t>Schemat badania wygląda następująco:</a:t>
            </a:r>
          </a:p>
          <a:p>
            <a:pPr>
              <a:lnSpc>
                <a:spcPct val="130000"/>
              </a:lnSpc>
            </a:pPr>
            <a:r>
              <a:rPr lang="pl-PL" sz="2000" b="1" dirty="0">
                <a:solidFill>
                  <a:schemeClr val="bg1"/>
                </a:solidFill>
              </a:rPr>
              <a:t>PREZENTACJA BODŹCA --&gt; OKREŚLENIE LOKALIZACJI --&gt; OCENA ORIENTACJI PASKÓW --&gt; ODPOWIEDŹ NA SKALI 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</a:pPr>
            <a:r>
              <a:rPr lang="pl-PL" sz="2000" dirty="0">
                <a:solidFill>
                  <a:schemeClr val="bg1"/>
                </a:solidFill>
              </a:rPr>
              <a:t>Za każdym razem pytania o </a:t>
            </a:r>
            <a:r>
              <a:rPr lang="pl-PL" sz="2000" b="1" dirty="0">
                <a:solidFill>
                  <a:schemeClr val="bg1"/>
                </a:solidFill>
              </a:rPr>
              <a:t>lokalizację</a:t>
            </a:r>
            <a:r>
              <a:rPr lang="pl-PL" sz="2000" dirty="0">
                <a:solidFill>
                  <a:schemeClr val="bg1"/>
                </a:solidFill>
              </a:rPr>
              <a:t>, </a:t>
            </a:r>
            <a:r>
              <a:rPr lang="pl-PL" sz="2000" b="1" dirty="0">
                <a:solidFill>
                  <a:schemeClr val="bg1"/>
                </a:solidFill>
              </a:rPr>
              <a:t>orientację</a:t>
            </a:r>
            <a:r>
              <a:rPr lang="pl-PL" sz="2000" dirty="0">
                <a:solidFill>
                  <a:schemeClr val="bg1"/>
                </a:solidFill>
              </a:rPr>
              <a:t> oraz </a:t>
            </a:r>
            <a:r>
              <a:rPr lang="pl-PL" sz="2000" b="1" dirty="0">
                <a:solidFill>
                  <a:schemeClr val="bg1"/>
                </a:solidFill>
              </a:rPr>
              <a:t>skalę</a:t>
            </a:r>
            <a:r>
              <a:rPr lang="pl-PL" sz="2000" dirty="0">
                <a:solidFill>
                  <a:schemeClr val="bg1"/>
                </a:solidFill>
              </a:rPr>
              <a:t> będą dotyczyły bodźca, który w danej próbie pojawił się </a:t>
            </a:r>
            <a:r>
              <a:rPr lang="pl-PL" sz="2000" b="1" dirty="0">
                <a:solidFill>
                  <a:schemeClr val="bg1"/>
                </a:solidFill>
              </a:rPr>
              <a:t>na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b="1" dirty="0">
                <a:solidFill>
                  <a:schemeClr val="bg1"/>
                </a:solidFill>
              </a:rPr>
              <a:t>początku</a:t>
            </a:r>
            <a:r>
              <a:rPr lang="pl-PL" sz="2000" dirty="0">
                <a:solidFill>
                  <a:schemeClr val="bg1"/>
                </a:solidFill>
              </a:rPr>
              <a:t> (prezentacja bodźca). 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172B966D-4349-463F-A794-926999E47283}"/>
              </a:ext>
            </a:extLst>
          </p:cNvPr>
          <p:cNvSpPr txBox="1"/>
          <p:nvPr/>
        </p:nvSpPr>
        <p:spPr>
          <a:xfrm>
            <a:off x="4572000" y="9383592"/>
            <a:ext cx="9144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l-PL" sz="2000" dirty="0">
                <a:solidFill>
                  <a:schemeClr val="bg1"/>
                </a:solidFill>
              </a:rPr>
              <a:t>Aby przejść dalej naciśnij klawisz oznaczony cyfrą </a:t>
            </a:r>
            <a:r>
              <a:rPr lang="pl-PL" sz="2000" b="1" dirty="0">
                <a:solidFill>
                  <a:schemeClr val="bg1"/>
                </a:solidFill>
              </a:rPr>
              <a:t>1</a:t>
            </a:r>
            <a:endParaRPr lang="pl-PL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2068683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2286000" y="397036"/>
            <a:ext cx="13716000" cy="1084795"/>
          </a:xfrm>
        </p:spPr>
        <p:txBody>
          <a:bodyPr>
            <a:normAutofit/>
          </a:bodyPr>
          <a:lstStyle>
            <a:defPPr/>
          </a:lstStyle>
          <a:p>
            <a:r>
              <a:rPr lang="pl-PL" sz="6600" cap="small" dirty="0">
                <a:solidFill>
                  <a:schemeClr val="bg1"/>
                </a:solidFill>
                <a:latin typeface="+mn-lt"/>
              </a:rPr>
              <a:t>Lokalizacje bodźca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C4EBF838-5EBB-49C1-BB13-476BEBBCC1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1145" y="1555261"/>
            <a:ext cx="15229489" cy="7418755"/>
          </a:xfrm>
        </p:spPr>
        <p:txBody>
          <a:bodyPr>
            <a:normAutofit/>
          </a:bodyPr>
          <a:lstStyle>
            <a:defPPr/>
          </a:lstStyle>
          <a:p>
            <a:pPr>
              <a:lnSpc>
                <a:spcPct val="130000"/>
              </a:lnSpc>
            </a:pPr>
            <a:r>
              <a:rPr lang="pl-PL" sz="2600" dirty="0">
                <a:solidFill>
                  <a:schemeClr val="bg1"/>
                </a:solidFill>
              </a:rPr>
              <a:t>Tak wyglądają możliwe </a:t>
            </a:r>
            <a:r>
              <a:rPr lang="pl-PL" sz="2600" b="1" dirty="0">
                <a:solidFill>
                  <a:schemeClr val="bg1"/>
                </a:solidFill>
              </a:rPr>
              <a:t>lokalizacje</a:t>
            </a:r>
            <a:r>
              <a:rPr lang="pl-PL" sz="2600" dirty="0">
                <a:solidFill>
                  <a:schemeClr val="bg1"/>
                </a:solidFill>
              </a:rPr>
              <a:t>, w których bodziec będzie prezentowany. Kiedy bodziec pojawi się w danym </a:t>
            </a:r>
            <a:r>
              <a:rPr lang="pl-PL" sz="2600" b="1" dirty="0">
                <a:solidFill>
                  <a:schemeClr val="bg1"/>
                </a:solidFill>
              </a:rPr>
              <a:t>miejscu</a:t>
            </a:r>
            <a:r>
              <a:rPr lang="pl-PL" sz="2600" dirty="0">
                <a:solidFill>
                  <a:schemeClr val="bg1"/>
                </a:solidFill>
              </a:rPr>
              <a:t>, musisz nacisnąć odpowiedni klawisz, korespondujący do lokalizacji:</a:t>
            </a:r>
          </a:p>
          <a:p>
            <a:pPr>
              <a:lnSpc>
                <a:spcPct val="130000"/>
              </a:lnSpc>
            </a:pPr>
            <a:endParaRPr lang="pl-PL" sz="2600" dirty="0">
              <a:solidFill>
                <a:schemeClr val="bg1"/>
              </a:solidFill>
              <a:latin typeface="Barlow Semi Condensed Light" panose="00000406000000000000" pitchFamily="2" charset="-18"/>
            </a:endParaRPr>
          </a:p>
          <a:p>
            <a:pPr>
              <a:lnSpc>
                <a:spcPct val="130000"/>
              </a:lnSpc>
            </a:pPr>
            <a:endParaRPr lang="pl-PL" sz="2600" dirty="0">
              <a:solidFill>
                <a:schemeClr val="bg1"/>
              </a:solidFill>
              <a:latin typeface="Barlow Semi Condensed Light" panose="00000406000000000000" pitchFamily="2" charset="-18"/>
            </a:endParaRPr>
          </a:p>
          <a:p>
            <a:pPr>
              <a:lnSpc>
                <a:spcPct val="130000"/>
              </a:lnSpc>
            </a:pPr>
            <a:endParaRPr lang="pl-PL" sz="2600" dirty="0">
              <a:solidFill>
                <a:schemeClr val="bg1"/>
              </a:solidFill>
              <a:latin typeface="Barlow Semi Condensed Light" panose="00000406000000000000" pitchFamily="2" charset="-18"/>
            </a:endParaRPr>
          </a:p>
          <a:p>
            <a:pPr>
              <a:lnSpc>
                <a:spcPct val="130000"/>
              </a:lnSpc>
            </a:pPr>
            <a:endParaRPr lang="pl-PL" sz="2600" dirty="0">
              <a:solidFill>
                <a:schemeClr val="bg1"/>
              </a:solidFill>
            </a:endParaRP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172B966D-4349-463F-A794-926999E47283}"/>
              </a:ext>
            </a:extLst>
          </p:cNvPr>
          <p:cNvSpPr txBox="1"/>
          <p:nvPr/>
        </p:nvSpPr>
        <p:spPr>
          <a:xfrm>
            <a:off x="4572000" y="9383592"/>
            <a:ext cx="9144000" cy="507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l-PL" dirty="0">
                <a:solidFill>
                  <a:schemeClr val="bg1"/>
                </a:solidFill>
              </a:rPr>
              <a:t>Aby przejść dalej naciśnij klawisz oznaczony cyfrą </a:t>
            </a:r>
            <a:r>
              <a:rPr lang="pl-PL" b="1" dirty="0">
                <a:solidFill>
                  <a:schemeClr val="bg1"/>
                </a:solidFill>
              </a:rPr>
              <a:t>1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4" name="Owal 3">
            <a:extLst>
              <a:ext uri="{FF2B5EF4-FFF2-40B4-BE49-F238E27FC236}">
                <a16:creationId xmlns:a16="http://schemas.microsoft.com/office/drawing/2014/main" id="{3280AFB7-B546-43BF-A0AF-A32A29AEBE07}"/>
              </a:ext>
            </a:extLst>
          </p:cNvPr>
          <p:cNvSpPr/>
          <p:nvPr/>
        </p:nvSpPr>
        <p:spPr>
          <a:xfrm>
            <a:off x="9036000" y="5871867"/>
            <a:ext cx="216000" cy="216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7" name="Łącznik prosty ze strzałką 6">
            <a:extLst>
              <a:ext uri="{FF2B5EF4-FFF2-40B4-BE49-F238E27FC236}">
                <a16:creationId xmlns:a16="http://schemas.microsoft.com/office/drawing/2014/main" id="{FD75F829-16AA-45DE-9299-460A48178830}"/>
              </a:ext>
            </a:extLst>
          </p:cNvPr>
          <p:cNvCxnSpPr>
            <a:cxnSpLocks/>
          </p:cNvCxnSpPr>
          <p:nvPr/>
        </p:nvCxnSpPr>
        <p:spPr>
          <a:xfrm flipH="1" flipV="1">
            <a:off x="6684577" y="3704897"/>
            <a:ext cx="394139" cy="472965"/>
          </a:xfrm>
          <a:prstGeom prst="straightConnector1">
            <a:avLst/>
          </a:prstGeom>
          <a:ln w="508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Łącznik prosty ze strzałką 8">
            <a:extLst>
              <a:ext uri="{FF2B5EF4-FFF2-40B4-BE49-F238E27FC236}">
                <a16:creationId xmlns:a16="http://schemas.microsoft.com/office/drawing/2014/main" id="{0F4AC5B5-9D08-4CE2-BF67-54D79FF3DBD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1248698" y="3744310"/>
            <a:ext cx="394139" cy="472965"/>
          </a:xfrm>
          <a:prstGeom prst="straightConnector1">
            <a:avLst/>
          </a:prstGeom>
          <a:ln w="508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Łącznik prosty ze strzałką 9">
            <a:extLst>
              <a:ext uri="{FF2B5EF4-FFF2-40B4-BE49-F238E27FC236}">
                <a16:creationId xmlns:a16="http://schemas.microsoft.com/office/drawing/2014/main" id="{460B8830-55E1-4762-B61F-D3B524910123}"/>
              </a:ext>
            </a:extLst>
          </p:cNvPr>
          <p:cNvCxnSpPr>
            <a:cxnSpLocks/>
          </p:cNvCxnSpPr>
          <p:nvPr/>
        </p:nvCxnSpPr>
        <p:spPr>
          <a:xfrm rot="10500000" flipH="1" flipV="1">
            <a:off x="11209285" y="7742460"/>
            <a:ext cx="394139" cy="472965"/>
          </a:xfrm>
          <a:prstGeom prst="straightConnector1">
            <a:avLst/>
          </a:prstGeom>
          <a:ln w="508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Łącznik prosty ze strzałką 10">
            <a:extLst>
              <a:ext uri="{FF2B5EF4-FFF2-40B4-BE49-F238E27FC236}">
                <a16:creationId xmlns:a16="http://schemas.microsoft.com/office/drawing/2014/main" id="{02F8500F-2C12-42B0-9BEF-1E4A6DE359A8}"/>
              </a:ext>
            </a:extLst>
          </p:cNvPr>
          <p:cNvCxnSpPr>
            <a:cxnSpLocks/>
          </p:cNvCxnSpPr>
          <p:nvPr/>
        </p:nvCxnSpPr>
        <p:spPr>
          <a:xfrm rot="-5400000" flipH="1" flipV="1">
            <a:off x="6645164" y="7742460"/>
            <a:ext cx="394139" cy="472965"/>
          </a:xfrm>
          <a:prstGeom prst="straightConnector1">
            <a:avLst/>
          </a:prstGeom>
          <a:ln w="508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1008820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2286000" y="397036"/>
            <a:ext cx="13716000" cy="1084795"/>
          </a:xfrm>
        </p:spPr>
        <p:txBody>
          <a:bodyPr>
            <a:normAutofit/>
          </a:bodyPr>
          <a:lstStyle>
            <a:defPPr/>
          </a:lstStyle>
          <a:p>
            <a:r>
              <a:rPr lang="pl-PL" sz="6600" cap="small" dirty="0">
                <a:solidFill>
                  <a:schemeClr val="bg1"/>
                </a:solidFill>
                <a:latin typeface="+mn-lt"/>
              </a:rPr>
              <a:t>Orientacje bodźca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C4EBF838-5EBB-49C1-BB13-476BEBBCC1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1145" y="1555261"/>
            <a:ext cx="15229489" cy="5020351"/>
          </a:xfrm>
        </p:spPr>
        <p:txBody>
          <a:bodyPr>
            <a:normAutofit/>
          </a:bodyPr>
          <a:lstStyle>
            <a:defPPr/>
          </a:lstStyle>
          <a:p>
            <a:pPr>
              <a:lnSpc>
                <a:spcPct val="130000"/>
              </a:lnSpc>
            </a:pPr>
            <a:r>
              <a:rPr lang="pl-PL" sz="2600" dirty="0">
                <a:solidFill>
                  <a:schemeClr val="bg1"/>
                </a:solidFill>
              </a:rPr>
              <a:t>To są możliwe </a:t>
            </a:r>
            <a:r>
              <a:rPr lang="pl-PL" sz="2600" b="1" dirty="0">
                <a:solidFill>
                  <a:schemeClr val="bg1"/>
                </a:solidFill>
              </a:rPr>
              <a:t>orientacje </a:t>
            </a:r>
            <a:r>
              <a:rPr lang="pl-PL" sz="2600" dirty="0">
                <a:solidFill>
                  <a:schemeClr val="bg1"/>
                </a:solidFill>
              </a:rPr>
              <a:t>(kierunki) w jakich pojawi się bodziec.</a:t>
            </a:r>
          </a:p>
          <a:p>
            <a:pPr>
              <a:lnSpc>
                <a:spcPct val="130000"/>
              </a:lnSpc>
            </a:pPr>
            <a:r>
              <a:rPr lang="pl-PL" sz="2600" dirty="0">
                <a:solidFill>
                  <a:schemeClr val="bg1"/>
                </a:solidFill>
              </a:rPr>
              <a:t>Każdej orientacji zawsze odpowiada ten sam numer klawisza:</a:t>
            </a:r>
          </a:p>
          <a:p>
            <a:pPr>
              <a:lnSpc>
                <a:spcPct val="130000"/>
              </a:lnSpc>
            </a:pPr>
            <a:r>
              <a:rPr lang="pl-PL" sz="2600" dirty="0">
                <a:solidFill>
                  <a:schemeClr val="bg1"/>
                </a:solidFill>
              </a:rPr>
              <a:t>1 – pionowe paski, 2 – pochylone w lewo, 3 – poziome paski, 4 – pochylone w prawo</a:t>
            </a:r>
          </a:p>
          <a:p>
            <a:pPr>
              <a:lnSpc>
                <a:spcPct val="130000"/>
              </a:lnSpc>
            </a:pPr>
            <a:endParaRPr lang="pl-PL" sz="2600" dirty="0">
              <a:solidFill>
                <a:schemeClr val="bg1"/>
              </a:solidFill>
              <a:latin typeface="Barlow Semi Condensed Light" panose="00000406000000000000" pitchFamily="2" charset="-18"/>
            </a:endParaRPr>
          </a:p>
          <a:p>
            <a:pPr>
              <a:lnSpc>
                <a:spcPct val="130000"/>
              </a:lnSpc>
            </a:pPr>
            <a:endParaRPr lang="pl-PL" sz="2600" dirty="0">
              <a:solidFill>
                <a:schemeClr val="bg1"/>
              </a:solidFill>
              <a:latin typeface="Barlow Semi Condensed Light" panose="00000406000000000000" pitchFamily="2" charset="-18"/>
            </a:endParaRPr>
          </a:p>
          <a:p>
            <a:pPr>
              <a:lnSpc>
                <a:spcPct val="130000"/>
              </a:lnSpc>
            </a:pPr>
            <a:endParaRPr lang="pl-PL" sz="2600" dirty="0">
              <a:solidFill>
                <a:schemeClr val="bg1"/>
              </a:solidFill>
              <a:latin typeface="Barlow Semi Condensed Light" panose="00000406000000000000" pitchFamily="2" charset="-18"/>
            </a:endParaRPr>
          </a:p>
          <a:p>
            <a:pPr>
              <a:lnSpc>
                <a:spcPct val="130000"/>
              </a:lnSpc>
            </a:pPr>
            <a:endParaRPr lang="pl-PL" sz="2600" dirty="0">
              <a:solidFill>
                <a:schemeClr val="bg1"/>
              </a:solidFill>
            </a:endParaRP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172B966D-4349-463F-A794-926999E47283}"/>
              </a:ext>
            </a:extLst>
          </p:cNvPr>
          <p:cNvSpPr txBox="1"/>
          <p:nvPr/>
        </p:nvSpPr>
        <p:spPr>
          <a:xfrm>
            <a:off x="4572000" y="9383592"/>
            <a:ext cx="9144000" cy="507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l-PL" dirty="0">
                <a:solidFill>
                  <a:schemeClr val="bg1"/>
                </a:solidFill>
              </a:rPr>
              <a:t>Aby przejść dalej naciśnij klawisz oznaczony cyfrą </a:t>
            </a:r>
            <a:r>
              <a:rPr lang="pl-PL" b="1" dirty="0">
                <a:solidFill>
                  <a:schemeClr val="bg1"/>
                </a:solidFill>
              </a:rPr>
              <a:t>1</a:t>
            </a:r>
            <a:endParaRPr lang="pl-PL" dirty="0">
              <a:solidFill>
                <a:schemeClr val="bg1"/>
              </a:solidFill>
            </a:endParaRP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8B877C22-03E0-437F-AFD6-C52421D772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462" y="4501916"/>
            <a:ext cx="12548853" cy="1966119"/>
          </a:xfrm>
          <a:prstGeom prst="rect">
            <a:avLst/>
          </a:prstGeom>
        </p:spPr>
      </p:pic>
      <p:sp>
        <p:nvSpPr>
          <p:cNvPr id="8" name="pole tekstowe 7">
            <a:extLst>
              <a:ext uri="{FF2B5EF4-FFF2-40B4-BE49-F238E27FC236}">
                <a16:creationId xmlns:a16="http://schemas.microsoft.com/office/drawing/2014/main" id="{5A4BD0B5-EA95-4E34-B24B-411FB259DD28}"/>
              </a:ext>
            </a:extLst>
          </p:cNvPr>
          <p:cNvSpPr txBox="1"/>
          <p:nvPr/>
        </p:nvSpPr>
        <p:spPr>
          <a:xfrm>
            <a:off x="3549344" y="6649042"/>
            <a:ext cx="390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085655B9-C879-4BD5-B60C-F88ADE42CEA7}"/>
              </a:ext>
            </a:extLst>
          </p:cNvPr>
          <p:cNvSpPr txBox="1"/>
          <p:nvPr/>
        </p:nvSpPr>
        <p:spPr>
          <a:xfrm>
            <a:off x="7009721" y="6649042"/>
            <a:ext cx="390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08AEF519-4276-47A8-AE68-413E25637C27}"/>
              </a:ext>
            </a:extLst>
          </p:cNvPr>
          <p:cNvSpPr txBox="1"/>
          <p:nvPr/>
        </p:nvSpPr>
        <p:spPr>
          <a:xfrm>
            <a:off x="10692315" y="6649041"/>
            <a:ext cx="390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4" name="pole tekstowe 13">
            <a:extLst>
              <a:ext uri="{FF2B5EF4-FFF2-40B4-BE49-F238E27FC236}">
                <a16:creationId xmlns:a16="http://schemas.microsoft.com/office/drawing/2014/main" id="{23A195E0-CB03-408D-8B4F-0E6585221856}"/>
              </a:ext>
            </a:extLst>
          </p:cNvPr>
          <p:cNvSpPr txBox="1"/>
          <p:nvPr/>
        </p:nvSpPr>
        <p:spPr>
          <a:xfrm>
            <a:off x="14152692" y="6649041"/>
            <a:ext cx="390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dirty="0">
                <a:solidFill>
                  <a:schemeClr val="bg1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629607250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2286000" y="397036"/>
            <a:ext cx="13716000" cy="1084795"/>
          </a:xfrm>
        </p:spPr>
        <p:txBody>
          <a:bodyPr>
            <a:normAutofit/>
          </a:bodyPr>
          <a:lstStyle>
            <a:defPPr/>
          </a:lstStyle>
          <a:p>
            <a:r>
              <a:rPr lang="pl-PL" sz="2800" cap="small" dirty="0">
                <a:solidFill>
                  <a:schemeClr val="bg1"/>
                </a:solidFill>
                <a:latin typeface="Barlow Semi Condensed Light" panose="020B0604020202020204" charset="-18"/>
              </a:rPr>
              <a:t>Ocena na skali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C4EBF838-5EBB-49C1-BB13-476BEBBCC1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9255" y="1703178"/>
            <a:ext cx="15229489" cy="7387033"/>
          </a:xfrm>
        </p:spPr>
        <p:txBody>
          <a:bodyPr>
            <a:noAutofit/>
          </a:bodyPr>
          <a:lstStyle>
            <a:defPPr/>
          </a:lstStyle>
          <a:p>
            <a:pPr>
              <a:lnSpc>
                <a:spcPct val="130000"/>
              </a:lnSpc>
            </a:pPr>
            <a:r>
              <a:rPr lang="pl-PL" sz="2000" dirty="0">
                <a:solidFill>
                  <a:schemeClr val="bg1"/>
                </a:solidFill>
                <a:latin typeface="Barlow Semi Condensed Light" panose="020B0604020202020204" charset="-18"/>
              </a:rPr>
              <a:t>Tak wygląda </a:t>
            </a:r>
            <a:r>
              <a:rPr lang="pl-PL" sz="2000" b="1" dirty="0">
                <a:solidFill>
                  <a:schemeClr val="bg1"/>
                </a:solidFill>
                <a:latin typeface="Barlow Semi Condensed Light" panose="020B0604020202020204" charset="-18"/>
              </a:rPr>
              <a:t>skala</a:t>
            </a:r>
            <a:r>
              <a:rPr lang="pl-PL" sz="2000" dirty="0">
                <a:solidFill>
                  <a:schemeClr val="bg1"/>
                </a:solidFill>
                <a:latin typeface="Barlow Semi Condensed Light" panose="020B0604020202020204" charset="-18"/>
              </a:rPr>
              <a:t>, na której będziesz udzielał/a odpowiedzi dotyczącej tego, </a:t>
            </a:r>
            <a:r>
              <a:rPr lang="pl-PL" sz="2000" b="1" dirty="0">
                <a:solidFill>
                  <a:schemeClr val="bg1"/>
                </a:solidFill>
                <a:latin typeface="Barlow Semi Condensed Light" panose="020B0604020202020204" charset="-18"/>
              </a:rPr>
              <a:t>jak dobrze widziałeś/</a:t>
            </a:r>
            <a:r>
              <a:rPr lang="pl-PL" sz="2000" b="1" dirty="0" err="1">
                <a:solidFill>
                  <a:schemeClr val="bg1"/>
                </a:solidFill>
                <a:latin typeface="Barlow Semi Condensed Light" panose="020B0604020202020204" charset="-18"/>
              </a:rPr>
              <a:t>aś</a:t>
            </a:r>
            <a:r>
              <a:rPr lang="pl-PL" sz="2000" b="1" dirty="0">
                <a:solidFill>
                  <a:schemeClr val="bg1"/>
                </a:solidFill>
                <a:latin typeface="Barlow Semi Condensed Light" panose="020B0604020202020204" charset="-18"/>
              </a:rPr>
              <a:t> prezentowany w danej próbie bodziec. </a:t>
            </a:r>
            <a:br>
              <a:rPr lang="pl-PL" sz="2000" dirty="0">
                <a:solidFill>
                  <a:schemeClr val="bg1"/>
                </a:solidFill>
                <a:latin typeface="Barlow Semi Condensed Light" panose="020B0604020202020204" charset="-18"/>
              </a:rPr>
            </a:br>
            <a:r>
              <a:rPr lang="pl-PL" sz="2000" dirty="0">
                <a:solidFill>
                  <a:schemeClr val="bg1"/>
                </a:solidFill>
                <a:latin typeface="Barlow Semi Condensed Light" panose="020B0604020202020204" charset="-18"/>
              </a:rPr>
              <a:t>Odpowiedzi udzielasz naciskając odpowiednie cyferki na klawiaturze 1-2-3-4.</a:t>
            </a:r>
            <a:endParaRPr lang="pl-PL" sz="2000" b="1" dirty="0">
              <a:solidFill>
                <a:schemeClr val="bg1"/>
              </a:solidFill>
              <a:latin typeface="Barlow Semi Condensed Light" panose="020B0604020202020204" charset="-18"/>
            </a:endParaRPr>
          </a:p>
          <a:p>
            <a:pPr>
              <a:lnSpc>
                <a:spcPct val="130000"/>
              </a:lnSpc>
            </a:pPr>
            <a:r>
              <a:rPr lang="pl-PL" sz="2000" b="1" dirty="0">
                <a:solidFill>
                  <a:schemeClr val="bg1"/>
                </a:solidFill>
                <a:latin typeface="Barlow Semi Condensed Light" panose="020B0604020202020204" charset="-18"/>
              </a:rPr>
              <a:t>1 – nic nie widziałem/</a:t>
            </a:r>
            <a:r>
              <a:rPr lang="pl-PL" sz="2000" b="1" dirty="0" err="1">
                <a:solidFill>
                  <a:schemeClr val="bg1"/>
                </a:solidFill>
                <a:latin typeface="Barlow Semi Condensed Light" panose="020B0604020202020204" charset="-18"/>
              </a:rPr>
              <a:t>am</a:t>
            </a:r>
            <a:r>
              <a:rPr lang="pl-PL" sz="2000" b="1" dirty="0">
                <a:solidFill>
                  <a:schemeClr val="bg1"/>
                </a:solidFill>
                <a:latin typeface="Barlow Semi Condensed Light" panose="020B0604020202020204" charset="-18"/>
              </a:rPr>
              <a:t> </a:t>
            </a:r>
            <a:r>
              <a:rPr lang="pl-PL" sz="2000" dirty="0">
                <a:solidFill>
                  <a:schemeClr val="bg1"/>
                </a:solidFill>
                <a:latin typeface="Barlow Semi Condensed Light" panose="020B0604020202020204" charset="-18"/>
              </a:rPr>
              <a:t> </a:t>
            </a:r>
            <a:endParaRPr lang="pl-PL" sz="2000" dirty="0">
              <a:solidFill>
                <a:schemeClr val="bg1"/>
              </a:solidFill>
              <a:latin typeface="Barlow Semi Condensed Light" panose="020B0604020202020204" charset="-18"/>
              <a:sym typeface="Wingdings" panose="05000000000000000000" pitchFamily="2" charset="2"/>
            </a:endParaRPr>
          </a:p>
          <a:p>
            <a:pPr>
              <a:lnSpc>
                <a:spcPct val="130000"/>
              </a:lnSpc>
            </a:pPr>
            <a:r>
              <a:rPr lang="pl-PL" sz="2000" dirty="0">
                <a:solidFill>
                  <a:schemeClr val="bg1"/>
                </a:solidFill>
                <a:latin typeface="Barlow Semi Condensed Light" panose="020B0604020202020204" charset="-18"/>
                <a:sym typeface="Wingdings" panose="05000000000000000000" pitchFamily="2" charset="2"/>
              </a:rPr>
              <a:t>Bodziec nie był według Ciebie widoczny. Twoje odpowiedzi są oparte na zgadywaniu.</a:t>
            </a:r>
          </a:p>
          <a:p>
            <a:pPr>
              <a:lnSpc>
                <a:spcPct val="130000"/>
              </a:lnSpc>
            </a:pPr>
            <a:endParaRPr lang="pl-PL" sz="2000" b="1" dirty="0">
              <a:solidFill>
                <a:schemeClr val="bg1"/>
              </a:solidFill>
              <a:latin typeface="Barlow Semi Condensed Light" panose="020B0604020202020204" charset="-18"/>
            </a:endParaRPr>
          </a:p>
          <a:p>
            <a:pPr>
              <a:lnSpc>
                <a:spcPct val="130000"/>
              </a:lnSpc>
            </a:pPr>
            <a:r>
              <a:rPr lang="pl-PL" sz="2000" b="1" dirty="0">
                <a:solidFill>
                  <a:schemeClr val="bg1"/>
                </a:solidFill>
                <a:latin typeface="Barlow Semi Condensed Light" panose="020B0604020202020204" charset="-18"/>
              </a:rPr>
              <a:t>2 – widziałem/</a:t>
            </a:r>
            <a:r>
              <a:rPr lang="pl-PL" sz="2000" b="1" dirty="0" err="1">
                <a:solidFill>
                  <a:schemeClr val="bg1"/>
                </a:solidFill>
                <a:latin typeface="Barlow Semi Condensed Light" panose="020B0604020202020204" charset="-18"/>
              </a:rPr>
              <a:t>am</a:t>
            </a:r>
            <a:r>
              <a:rPr lang="pl-PL" sz="2000" b="1" dirty="0">
                <a:solidFill>
                  <a:schemeClr val="bg1"/>
                </a:solidFill>
                <a:latin typeface="Barlow Semi Condensed Light" panose="020B0604020202020204" charset="-18"/>
              </a:rPr>
              <a:t> niewyraźnie</a:t>
            </a:r>
          </a:p>
          <a:p>
            <a:pPr>
              <a:lnSpc>
                <a:spcPct val="130000"/>
              </a:lnSpc>
            </a:pPr>
            <a:r>
              <a:rPr lang="pl-PL" sz="2000" dirty="0">
                <a:solidFill>
                  <a:schemeClr val="bg1"/>
                </a:solidFill>
                <a:latin typeface="Barlow Semi Condensed Light" panose="020B0604020202020204" charset="-18"/>
              </a:rPr>
              <a:t>Masz wrażenie, że coś mignęło, ale nie potrafisz rozpoznać, co to było.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chemeClr val="bg1"/>
              </a:solidFill>
              <a:latin typeface="Barlow Semi Condensed Light" panose="020B0604020202020204" charset="-18"/>
            </a:endParaRPr>
          </a:p>
          <a:p>
            <a:pPr>
              <a:lnSpc>
                <a:spcPct val="130000"/>
              </a:lnSpc>
            </a:pPr>
            <a:r>
              <a:rPr lang="pl-PL" sz="2000" b="1" dirty="0">
                <a:solidFill>
                  <a:schemeClr val="bg1"/>
                </a:solidFill>
                <a:latin typeface="Barlow Semi Condensed Light" panose="020B0604020202020204" charset="-18"/>
              </a:rPr>
              <a:t>3 – widziałem/</a:t>
            </a:r>
            <a:r>
              <a:rPr lang="pl-PL" sz="2000" b="1" dirty="0" err="1">
                <a:solidFill>
                  <a:schemeClr val="bg1"/>
                </a:solidFill>
                <a:latin typeface="Barlow Semi Condensed Light" panose="020B0604020202020204" charset="-18"/>
              </a:rPr>
              <a:t>am</a:t>
            </a:r>
            <a:r>
              <a:rPr lang="pl-PL" sz="2000" b="1" dirty="0">
                <a:solidFill>
                  <a:schemeClr val="bg1"/>
                </a:solidFill>
                <a:latin typeface="Barlow Semi Condensed Light" panose="020B0604020202020204" charset="-18"/>
              </a:rPr>
              <a:t> dość wyraźnie</a:t>
            </a:r>
          </a:p>
          <a:p>
            <a:pPr>
              <a:lnSpc>
                <a:spcPct val="130000"/>
              </a:lnSpc>
            </a:pPr>
            <a:r>
              <a:rPr lang="pl-PL" sz="2000" dirty="0">
                <a:solidFill>
                  <a:schemeClr val="bg1"/>
                </a:solidFill>
                <a:latin typeface="Barlow Semi Condensed Light" panose="020B0604020202020204" charset="-18"/>
              </a:rPr>
              <a:t>Bodziec był dla Ciebie widoczny, ale niektóre jego elementy były bardziej wyraziste niż inne.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chemeClr val="bg1"/>
              </a:solidFill>
              <a:latin typeface="Barlow Semi Condensed Light" panose="020B0604020202020204" charset="-18"/>
            </a:endParaRPr>
          </a:p>
          <a:p>
            <a:pPr>
              <a:lnSpc>
                <a:spcPct val="130000"/>
              </a:lnSpc>
            </a:pPr>
            <a:r>
              <a:rPr lang="pl-PL" sz="2000" b="1" dirty="0">
                <a:solidFill>
                  <a:schemeClr val="bg1"/>
                </a:solidFill>
                <a:latin typeface="Barlow Semi Condensed Light" panose="020B0604020202020204" charset="-18"/>
              </a:rPr>
              <a:t>4 – widziałem/</a:t>
            </a:r>
            <a:r>
              <a:rPr lang="pl-PL" sz="2000" b="1" dirty="0" err="1">
                <a:solidFill>
                  <a:schemeClr val="bg1"/>
                </a:solidFill>
                <a:latin typeface="Barlow Semi Condensed Light" panose="020B0604020202020204" charset="-18"/>
              </a:rPr>
              <a:t>am</a:t>
            </a:r>
            <a:r>
              <a:rPr lang="pl-PL" sz="2000" b="1" dirty="0">
                <a:solidFill>
                  <a:schemeClr val="bg1"/>
                </a:solidFill>
                <a:latin typeface="Barlow Semi Condensed Light" panose="020B0604020202020204" charset="-18"/>
              </a:rPr>
              <a:t> bardzo wyraźnie</a:t>
            </a:r>
          </a:p>
          <a:p>
            <a:pPr>
              <a:lnSpc>
                <a:spcPct val="130000"/>
              </a:lnSpc>
            </a:pPr>
            <a:r>
              <a:rPr lang="pl-PL" sz="2000" dirty="0">
                <a:solidFill>
                  <a:schemeClr val="bg1"/>
                </a:solidFill>
                <a:latin typeface="Barlow Semi Condensed Light" panose="020B0604020202020204" charset="-18"/>
              </a:rPr>
              <a:t>Bodziec był dla Ciebie w pełni widoczny.</a:t>
            </a:r>
          </a:p>
          <a:p>
            <a:pPr>
              <a:lnSpc>
                <a:spcPct val="130000"/>
              </a:lnSpc>
            </a:pPr>
            <a:endParaRPr lang="pl-PL" sz="2000" b="1" dirty="0">
              <a:solidFill>
                <a:schemeClr val="bg1"/>
              </a:solidFill>
              <a:latin typeface="Barlow Semi Condensed Light" panose="020B0604020202020204" charset="-18"/>
            </a:endParaRPr>
          </a:p>
          <a:p>
            <a:pPr>
              <a:lnSpc>
                <a:spcPct val="130000"/>
              </a:lnSpc>
            </a:pPr>
            <a:endParaRPr lang="pl-PL" sz="2000" b="1" dirty="0">
              <a:solidFill>
                <a:schemeClr val="bg1"/>
              </a:solidFill>
              <a:latin typeface="Barlow Semi Condensed Light" panose="020B0604020202020204" charset="-18"/>
            </a:endParaRPr>
          </a:p>
          <a:p>
            <a:pPr>
              <a:lnSpc>
                <a:spcPct val="130000"/>
              </a:lnSpc>
            </a:pPr>
            <a:endParaRPr lang="pl-PL" sz="2000" b="1" dirty="0">
              <a:solidFill>
                <a:schemeClr val="bg1"/>
              </a:solidFill>
              <a:latin typeface="Barlow Semi Condensed Light" panose="020B0604020202020204" charset="-18"/>
            </a:endParaRP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172B966D-4349-463F-A794-926999E47283}"/>
              </a:ext>
            </a:extLst>
          </p:cNvPr>
          <p:cNvSpPr txBox="1"/>
          <p:nvPr/>
        </p:nvSpPr>
        <p:spPr>
          <a:xfrm>
            <a:off x="4572000" y="9383592"/>
            <a:ext cx="9144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l-PL" sz="2000" dirty="0">
                <a:solidFill>
                  <a:schemeClr val="bg1"/>
                </a:solidFill>
                <a:latin typeface="Barlow Semi Condensed Light" panose="020B0604020202020204" charset="-18"/>
              </a:rPr>
              <a:t>Aby przejść dalej naciśnij klawisz oznaczony cyfrą </a:t>
            </a:r>
            <a:r>
              <a:rPr lang="pl-PL" sz="2000" b="1" dirty="0">
                <a:solidFill>
                  <a:schemeClr val="bg1"/>
                </a:solidFill>
                <a:latin typeface="Barlow Semi Condensed Light" panose="020B0604020202020204" charset="-18"/>
              </a:rPr>
              <a:t>1</a:t>
            </a:r>
            <a:endParaRPr lang="pl-PL" sz="2000" dirty="0">
              <a:solidFill>
                <a:schemeClr val="bg1"/>
              </a:solidFill>
              <a:latin typeface="Barlow Semi Condensed Light" panose="020B060402020202020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1102030163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tytuł 2">
            <a:extLst>
              <a:ext uri="{FF2B5EF4-FFF2-40B4-BE49-F238E27FC236}">
                <a16:creationId xmlns:a16="http://schemas.microsoft.com/office/drawing/2014/main" id="{C4EBF838-5EBB-49C1-BB13-476BEBBCC1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9255" y="1577054"/>
            <a:ext cx="15229489" cy="7387033"/>
          </a:xfrm>
        </p:spPr>
        <p:txBody>
          <a:bodyPr>
            <a:normAutofit/>
          </a:bodyPr>
          <a:lstStyle>
            <a:defPPr/>
          </a:lstStyle>
          <a:p>
            <a:pPr>
              <a:lnSpc>
                <a:spcPct val="130000"/>
              </a:lnSpc>
            </a:pPr>
            <a:r>
              <a:rPr lang="pl-PL" sz="2000" b="1" dirty="0">
                <a:solidFill>
                  <a:schemeClr val="bg1"/>
                </a:solidFill>
                <a:latin typeface="Barlow Semi Condensed Light" panose="020B0604020202020204" charset="-18"/>
              </a:rPr>
              <a:t>1 – nic nie widziałem/</a:t>
            </a:r>
            <a:r>
              <a:rPr lang="pl-PL" sz="2000" b="1" dirty="0" err="1">
                <a:solidFill>
                  <a:schemeClr val="bg1"/>
                </a:solidFill>
                <a:latin typeface="Barlow Semi Condensed Light" panose="020B0604020202020204" charset="-18"/>
              </a:rPr>
              <a:t>am</a:t>
            </a:r>
            <a:r>
              <a:rPr lang="pl-PL" sz="2000" b="1" dirty="0">
                <a:solidFill>
                  <a:schemeClr val="bg1"/>
                </a:solidFill>
                <a:latin typeface="Barlow Semi Condensed Light" panose="020B0604020202020204" charset="-18"/>
              </a:rPr>
              <a:t> </a:t>
            </a:r>
            <a:r>
              <a:rPr lang="pl-PL" sz="2000" dirty="0">
                <a:solidFill>
                  <a:schemeClr val="bg1"/>
                </a:solidFill>
                <a:latin typeface="Barlow Semi Condensed Light" panose="020B0604020202020204" charset="-18"/>
              </a:rPr>
              <a:t> </a:t>
            </a:r>
            <a:endParaRPr lang="pl-PL" sz="2000" dirty="0">
              <a:solidFill>
                <a:schemeClr val="bg1"/>
              </a:solidFill>
              <a:latin typeface="Barlow Semi Condensed Light" panose="020B0604020202020204" charset="-18"/>
              <a:sym typeface="Wingdings" panose="05000000000000000000" pitchFamily="2" charset="2"/>
            </a:endParaRPr>
          </a:p>
          <a:p>
            <a:pPr>
              <a:lnSpc>
                <a:spcPct val="130000"/>
              </a:lnSpc>
            </a:pPr>
            <a:r>
              <a:rPr lang="pl-PL" sz="2000" dirty="0">
                <a:solidFill>
                  <a:schemeClr val="bg1"/>
                </a:solidFill>
                <a:latin typeface="Barlow Semi Condensed Light" panose="020B0604020202020204" charset="-18"/>
                <a:sym typeface="Wingdings" panose="05000000000000000000" pitchFamily="2" charset="2"/>
              </a:rPr>
              <a:t>Jeśli obiekt nie  był dla Ciebie w ogóle widoczny, więc według Ciebie równie dobrze mogłoby tam nic nie być.</a:t>
            </a:r>
            <a:endParaRPr lang="pl-PL" sz="2000" dirty="0">
              <a:solidFill>
                <a:schemeClr val="bg1"/>
              </a:solidFill>
              <a:latin typeface="Barlow Semi Condensed Light" panose="020B0604020202020204" charset="-18"/>
            </a:endParaRPr>
          </a:p>
          <a:p>
            <a:pPr>
              <a:lnSpc>
                <a:spcPct val="130000"/>
              </a:lnSpc>
            </a:pPr>
            <a:endParaRPr lang="pl-PL" sz="2000" b="1" dirty="0">
              <a:solidFill>
                <a:schemeClr val="bg1"/>
              </a:solidFill>
              <a:latin typeface="Barlow Semi Condensed Light" panose="020B0604020202020204" charset="-18"/>
            </a:endParaRPr>
          </a:p>
          <a:p>
            <a:pPr>
              <a:lnSpc>
                <a:spcPct val="130000"/>
              </a:lnSpc>
            </a:pPr>
            <a:r>
              <a:rPr lang="pl-PL" sz="2000" b="1" dirty="0">
                <a:solidFill>
                  <a:schemeClr val="bg1"/>
                </a:solidFill>
                <a:latin typeface="Barlow Semi Condensed Light" panose="020B0604020202020204" charset="-18"/>
              </a:rPr>
              <a:t>2 – widziałem/</a:t>
            </a:r>
            <a:r>
              <a:rPr lang="pl-PL" sz="2000" b="1" dirty="0" err="1">
                <a:solidFill>
                  <a:schemeClr val="bg1"/>
                </a:solidFill>
                <a:latin typeface="Barlow Semi Condensed Light" panose="020B0604020202020204" charset="-18"/>
              </a:rPr>
              <a:t>am</a:t>
            </a:r>
            <a:r>
              <a:rPr lang="pl-PL" sz="2000" b="1" dirty="0">
                <a:solidFill>
                  <a:schemeClr val="bg1"/>
                </a:solidFill>
                <a:latin typeface="Barlow Semi Condensed Light" panose="020B0604020202020204" charset="-18"/>
              </a:rPr>
              <a:t> niewyraźnie</a:t>
            </a:r>
          </a:p>
          <a:p>
            <a:pPr>
              <a:lnSpc>
                <a:spcPct val="130000"/>
              </a:lnSpc>
            </a:pPr>
            <a:r>
              <a:rPr lang="pl-PL" sz="2000" dirty="0">
                <a:solidFill>
                  <a:schemeClr val="bg1"/>
                </a:solidFill>
                <a:latin typeface="Barlow Semi Condensed Light" panose="020B0604020202020204" charset="-18"/>
              </a:rPr>
              <a:t>Masz wrażenie, że coś mignęło, ale nie potrafisz rozpoznać, co to było.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chemeClr val="bg1"/>
              </a:solidFill>
              <a:latin typeface="Barlow Semi Condensed Light" panose="020B0604020202020204" charset="-18"/>
            </a:endParaRPr>
          </a:p>
          <a:p>
            <a:pPr>
              <a:lnSpc>
                <a:spcPct val="130000"/>
              </a:lnSpc>
            </a:pPr>
            <a:r>
              <a:rPr lang="pl-PL" sz="2000" b="1" dirty="0">
                <a:solidFill>
                  <a:schemeClr val="bg1"/>
                </a:solidFill>
                <a:latin typeface="Barlow Semi Condensed Light" panose="020B0604020202020204" charset="-18"/>
              </a:rPr>
              <a:t>3 – widziałem/</a:t>
            </a:r>
            <a:r>
              <a:rPr lang="pl-PL" sz="2000" b="1" dirty="0" err="1">
                <a:solidFill>
                  <a:schemeClr val="bg1"/>
                </a:solidFill>
                <a:latin typeface="Barlow Semi Condensed Light" panose="020B0604020202020204" charset="-18"/>
              </a:rPr>
              <a:t>am</a:t>
            </a:r>
            <a:r>
              <a:rPr lang="pl-PL" sz="2000" b="1" dirty="0">
                <a:solidFill>
                  <a:schemeClr val="bg1"/>
                </a:solidFill>
                <a:latin typeface="Barlow Semi Condensed Light" panose="020B0604020202020204" charset="-18"/>
              </a:rPr>
              <a:t> dość wyraźnie</a:t>
            </a:r>
          </a:p>
          <a:p>
            <a:pPr>
              <a:lnSpc>
                <a:spcPct val="130000"/>
              </a:lnSpc>
            </a:pPr>
            <a:r>
              <a:rPr lang="pl-PL" sz="2000" dirty="0">
                <a:solidFill>
                  <a:schemeClr val="bg1"/>
                </a:solidFill>
                <a:latin typeface="Barlow Semi Condensed Light" panose="020B0604020202020204" charset="-18"/>
              </a:rPr>
              <a:t>Obiekt był dla Ciebie widoczny, ale niektóre jego elementy były bardziej wyraziste niż inne.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chemeClr val="bg1"/>
              </a:solidFill>
              <a:latin typeface="Barlow Semi Condensed Light" panose="020B0604020202020204" charset="-18"/>
            </a:endParaRPr>
          </a:p>
          <a:p>
            <a:pPr>
              <a:lnSpc>
                <a:spcPct val="130000"/>
              </a:lnSpc>
            </a:pPr>
            <a:r>
              <a:rPr lang="pl-PL" sz="2000" b="1" dirty="0">
                <a:solidFill>
                  <a:schemeClr val="bg1"/>
                </a:solidFill>
                <a:latin typeface="Barlow Semi Condensed Light" panose="020B0604020202020204" charset="-18"/>
              </a:rPr>
              <a:t>4 – widziałem/</a:t>
            </a:r>
            <a:r>
              <a:rPr lang="pl-PL" sz="2000" b="1" dirty="0" err="1">
                <a:solidFill>
                  <a:schemeClr val="bg1"/>
                </a:solidFill>
                <a:latin typeface="Barlow Semi Condensed Light" panose="020B0604020202020204" charset="-18"/>
              </a:rPr>
              <a:t>am</a:t>
            </a:r>
            <a:r>
              <a:rPr lang="pl-PL" sz="2000" b="1" dirty="0">
                <a:solidFill>
                  <a:schemeClr val="bg1"/>
                </a:solidFill>
                <a:latin typeface="Barlow Semi Condensed Light" panose="020B0604020202020204" charset="-18"/>
              </a:rPr>
              <a:t> bardzo wyraźnie</a:t>
            </a:r>
          </a:p>
          <a:p>
            <a:pPr>
              <a:lnSpc>
                <a:spcPct val="130000"/>
              </a:lnSpc>
            </a:pPr>
            <a:r>
              <a:rPr lang="pl-PL" sz="2000" dirty="0">
                <a:solidFill>
                  <a:schemeClr val="bg1"/>
                </a:solidFill>
                <a:latin typeface="Barlow Semi Condensed Light" panose="020B0604020202020204" charset="-18"/>
              </a:rPr>
              <a:t>Obiekt był dla Ciebie w pełni widoczny.</a:t>
            </a:r>
          </a:p>
          <a:p>
            <a:pPr>
              <a:lnSpc>
                <a:spcPct val="130000"/>
              </a:lnSpc>
            </a:pPr>
            <a:endParaRPr lang="pl-PL" sz="2000" b="1" dirty="0">
              <a:solidFill>
                <a:schemeClr val="bg1"/>
              </a:solidFill>
              <a:latin typeface="Barlow Semi Condensed Light" panose="020B0604020202020204" charset="-18"/>
            </a:endParaRPr>
          </a:p>
          <a:p>
            <a:pPr>
              <a:lnSpc>
                <a:spcPct val="130000"/>
              </a:lnSpc>
            </a:pPr>
            <a:endParaRPr lang="pl-PL" sz="2000" b="1" dirty="0">
              <a:solidFill>
                <a:schemeClr val="bg1"/>
              </a:solidFill>
              <a:latin typeface="Barlow Semi Condensed Light" panose="020B0604020202020204" charset="-18"/>
            </a:endParaRPr>
          </a:p>
          <a:p>
            <a:pPr>
              <a:lnSpc>
                <a:spcPct val="130000"/>
              </a:lnSpc>
            </a:pPr>
            <a:endParaRPr lang="pl-PL" sz="2000" b="1" dirty="0">
              <a:solidFill>
                <a:schemeClr val="bg1"/>
              </a:solidFill>
              <a:latin typeface="Barlow Semi Condensed Light" panose="020B0604020202020204" charset="-18"/>
            </a:endParaRP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172B966D-4349-463F-A794-926999E47283}"/>
              </a:ext>
            </a:extLst>
          </p:cNvPr>
          <p:cNvSpPr txBox="1"/>
          <p:nvPr/>
        </p:nvSpPr>
        <p:spPr>
          <a:xfrm>
            <a:off x="4572000" y="9383592"/>
            <a:ext cx="9144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l-PL" sz="2000" dirty="0">
                <a:solidFill>
                  <a:schemeClr val="bg1"/>
                </a:solidFill>
                <a:latin typeface="Barlow Semi Condensed Light" panose="020B0604020202020204" charset="-18"/>
              </a:rPr>
              <a:t>Aby przejść dalej naciśnij klawisz oznaczony cyfrą 1</a:t>
            </a:r>
          </a:p>
        </p:txBody>
      </p:sp>
    </p:spTree>
    <p:extLst>
      <p:ext uri="{BB962C8B-B14F-4D97-AF65-F5344CB8AC3E}">
        <p14:creationId xmlns:p14="http://schemas.microsoft.com/office/powerpoint/2010/main" val="1415685101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7300" y="310663"/>
            <a:ext cx="15773400" cy="1037492"/>
          </a:xfrm>
        </p:spPr>
        <p:txBody>
          <a:bodyPr>
            <a:normAutofit/>
          </a:bodyPr>
          <a:lstStyle>
            <a:defPPr/>
          </a:lstStyle>
          <a:p>
            <a:pPr algn="ctr"/>
            <a:r>
              <a:rPr lang="pl-PL" sz="5400" cap="small" dirty="0">
                <a:solidFill>
                  <a:schemeClr val="bg1"/>
                </a:solidFill>
                <a:latin typeface="+mn-lt"/>
              </a:rPr>
              <a:t>Trening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57300" y="1770185"/>
            <a:ext cx="15773400" cy="7895492"/>
          </a:xfrm>
        </p:spPr>
        <p:txBody>
          <a:bodyPr>
            <a:normAutofit/>
          </a:bodyPr>
          <a:lstStyle>
            <a:defPPr/>
          </a:lstStyle>
          <a:p>
            <a:pPr marL="0" indent="0" algn="ctr">
              <a:lnSpc>
                <a:spcPct val="114000"/>
              </a:lnSpc>
              <a:buNone/>
            </a:pPr>
            <a:r>
              <a:rPr lang="pl-PL" sz="2400" dirty="0">
                <a:solidFill>
                  <a:schemeClr val="bg1"/>
                </a:solidFill>
              </a:rPr>
              <a:t>Teraz rozpocznie się </a:t>
            </a:r>
            <a:r>
              <a:rPr lang="pl-PL" sz="2400" b="1" dirty="0">
                <a:solidFill>
                  <a:schemeClr val="bg1"/>
                </a:solidFill>
              </a:rPr>
              <a:t>trening</a:t>
            </a:r>
            <a:r>
              <a:rPr lang="pl-PL" sz="2400" dirty="0">
                <a:solidFill>
                  <a:schemeClr val="bg1"/>
                </a:solidFill>
              </a:rPr>
              <a:t>. Nauczysz się, jak określać </a:t>
            </a:r>
            <a:r>
              <a:rPr lang="pl-PL" sz="2400" b="1" dirty="0">
                <a:solidFill>
                  <a:schemeClr val="bg1"/>
                </a:solidFill>
              </a:rPr>
              <a:t>położenie</a:t>
            </a:r>
            <a:r>
              <a:rPr lang="pl-PL" sz="2400" dirty="0">
                <a:solidFill>
                  <a:schemeClr val="bg1"/>
                </a:solidFill>
              </a:rPr>
              <a:t> bodźca oraz </a:t>
            </a:r>
            <a:r>
              <a:rPr lang="pl-PL" sz="2400" b="1" dirty="0">
                <a:solidFill>
                  <a:schemeClr val="bg1"/>
                </a:solidFill>
              </a:rPr>
              <a:t>orientację</a:t>
            </a:r>
            <a:r>
              <a:rPr lang="pl-PL" sz="2400" dirty="0">
                <a:solidFill>
                  <a:schemeClr val="bg1"/>
                </a:solidFill>
              </a:rPr>
              <a:t> za pomocą odpowiednich klawiszy. Zobaczysz również, jak wygląda </a:t>
            </a:r>
            <a:r>
              <a:rPr lang="pl-PL" sz="2400" b="1" dirty="0">
                <a:solidFill>
                  <a:schemeClr val="bg1"/>
                </a:solidFill>
              </a:rPr>
              <a:t>skala</a:t>
            </a:r>
            <a:r>
              <a:rPr lang="pl-PL" sz="2400" dirty="0">
                <a:solidFill>
                  <a:schemeClr val="bg1"/>
                </a:solidFill>
              </a:rPr>
              <a:t>. </a:t>
            </a:r>
          </a:p>
          <a:p>
            <a:pPr marL="0" indent="0" algn="ctr">
              <a:lnSpc>
                <a:spcPct val="114000"/>
              </a:lnSpc>
              <a:buNone/>
            </a:pPr>
            <a:r>
              <a:rPr lang="pl-PL" sz="2400" dirty="0">
                <a:solidFill>
                  <a:schemeClr val="bg1"/>
                </a:solidFill>
              </a:rPr>
              <a:t>Na początku każdej próby eksperymentalnej na środku ekranu znajdzie </a:t>
            </a:r>
            <a:r>
              <a:rPr lang="pl-PL" sz="2400" b="1" dirty="0">
                <a:solidFill>
                  <a:schemeClr val="bg1"/>
                </a:solidFill>
              </a:rPr>
              <a:t>się czarna kropka</a:t>
            </a:r>
            <a:r>
              <a:rPr lang="pl-PL" sz="2400" dirty="0">
                <a:solidFill>
                  <a:schemeClr val="bg1"/>
                </a:solidFill>
              </a:rPr>
              <a:t>. Ważne jest, abyś za każdym razem skupił/a na niej swój wzrok, gdy się pojawi. </a:t>
            </a:r>
          </a:p>
          <a:p>
            <a:pPr marL="0" indent="0" algn="ctr">
              <a:lnSpc>
                <a:spcPct val="114000"/>
              </a:lnSpc>
              <a:buNone/>
            </a:pPr>
            <a:endParaRPr lang="pl-PL" sz="2400" dirty="0">
              <a:solidFill>
                <a:schemeClr val="bg1"/>
              </a:solidFill>
            </a:endParaRPr>
          </a:p>
          <a:p>
            <a:pPr marL="0" indent="0" algn="ctr">
              <a:lnSpc>
                <a:spcPct val="114000"/>
              </a:lnSpc>
              <a:buNone/>
            </a:pPr>
            <a:r>
              <a:rPr lang="pl-PL" sz="2400" dirty="0">
                <a:solidFill>
                  <a:schemeClr val="bg1"/>
                </a:solidFill>
              </a:rPr>
              <a:t>Podejmij decyzję </a:t>
            </a:r>
            <a:r>
              <a:rPr lang="pl-PL" sz="2400" b="1" dirty="0">
                <a:solidFill>
                  <a:schemeClr val="bg1"/>
                </a:solidFill>
              </a:rPr>
              <a:t>tak szybko, jak będzie to tylko możliwe</a:t>
            </a:r>
            <a:r>
              <a:rPr lang="pl-PL" sz="2400" dirty="0">
                <a:solidFill>
                  <a:schemeClr val="bg1"/>
                </a:solidFill>
              </a:rPr>
              <a:t>, używając odpowiednich </a:t>
            </a:r>
            <a:r>
              <a:rPr lang="pl-PL" sz="2400" b="1" dirty="0">
                <a:solidFill>
                  <a:schemeClr val="bg1"/>
                </a:solidFill>
              </a:rPr>
              <a:t>klawiszy</a:t>
            </a:r>
            <a:r>
              <a:rPr lang="pl-PL" sz="2400" dirty="0">
                <a:solidFill>
                  <a:schemeClr val="bg1"/>
                </a:solidFill>
              </a:rPr>
              <a:t>.</a:t>
            </a:r>
          </a:p>
          <a:p>
            <a:pPr marL="0" indent="0" algn="ctr">
              <a:lnSpc>
                <a:spcPct val="114000"/>
              </a:lnSpc>
              <a:buNone/>
            </a:pPr>
            <a:endParaRPr lang="pl-PL" sz="2400" dirty="0">
              <a:solidFill>
                <a:schemeClr val="bg1"/>
              </a:solidFill>
            </a:endParaRPr>
          </a:p>
          <a:p>
            <a:pPr marL="0" indent="0" algn="ctr">
              <a:lnSpc>
                <a:spcPct val="114000"/>
              </a:lnSpc>
              <a:buNone/>
            </a:pPr>
            <a:r>
              <a:rPr lang="pl-PL" sz="2400" dirty="0">
                <a:solidFill>
                  <a:schemeClr val="bg1"/>
                </a:solidFill>
              </a:rPr>
              <a:t>Bodźce będą wyświetlane przez </a:t>
            </a:r>
            <a:r>
              <a:rPr lang="pl-PL" sz="2400" b="1" dirty="0">
                <a:solidFill>
                  <a:schemeClr val="bg1"/>
                </a:solidFill>
              </a:rPr>
              <a:t>bardzo krótki czas</a:t>
            </a:r>
            <a:r>
              <a:rPr lang="pl-PL" sz="2400" dirty="0">
                <a:solidFill>
                  <a:schemeClr val="bg1"/>
                </a:solidFill>
              </a:rPr>
              <a:t>, zadanie będzie więc dość trudne.</a:t>
            </a:r>
            <a:br>
              <a:rPr lang="pl-PL" sz="2400" dirty="0">
                <a:solidFill>
                  <a:schemeClr val="bg1"/>
                </a:solidFill>
              </a:rPr>
            </a:br>
            <a:r>
              <a:rPr lang="pl-PL" sz="2400" dirty="0">
                <a:solidFill>
                  <a:schemeClr val="bg1"/>
                </a:solidFill>
              </a:rPr>
              <a:t>Jeśli nie potrafisz zdecydować, po prostu zgaduj.</a:t>
            </a:r>
          </a:p>
          <a:p>
            <a:pPr marL="0" indent="0" algn="ctr">
              <a:lnSpc>
                <a:spcPct val="114000"/>
              </a:lnSpc>
              <a:buNone/>
            </a:pPr>
            <a:r>
              <a:rPr lang="pl-PL" sz="2400" dirty="0">
                <a:solidFill>
                  <a:schemeClr val="bg1"/>
                </a:solidFill>
              </a:rPr>
              <a:t>Na odpowiedzi będziesz mieć po ?? sekundy, staraj się więc decydować szybko.</a:t>
            </a:r>
          </a:p>
        </p:txBody>
      </p:sp>
      <p:sp>
        <p:nvSpPr>
          <p:cNvPr id="4" name="pole tekstowe 3"/>
          <p:cNvSpPr txBox="1"/>
          <p:nvPr/>
        </p:nvSpPr>
        <p:spPr>
          <a:xfrm>
            <a:off x="17221200" y="9542584"/>
            <a:ext cx="792205" cy="5079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/>
          </a:lstStyle>
          <a:p>
            <a:r>
              <a:rPr lang="pl-PL">
                <a:latin typeface="Montserrat Light" panose="00000400000000000000" pitchFamily="2" charset="-18"/>
              </a:rPr>
              <a:t>1 / 3</a:t>
            </a:r>
          </a:p>
        </p:txBody>
      </p:sp>
      <p:sp>
        <p:nvSpPr>
          <p:cNvPr id="10" name="pole tekstowe 9">
            <a:extLst>
              <a:ext uri="{FF2B5EF4-FFF2-40B4-BE49-F238E27FC236}">
                <a16:creationId xmlns:a16="http://schemas.microsoft.com/office/drawing/2014/main" id="{66F121CC-0E37-451F-A914-6C3AA0FAFA25}"/>
              </a:ext>
            </a:extLst>
          </p:cNvPr>
          <p:cNvSpPr txBox="1"/>
          <p:nvPr/>
        </p:nvSpPr>
        <p:spPr>
          <a:xfrm>
            <a:off x="4572000" y="9157717"/>
            <a:ext cx="9144000" cy="507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l-PL" dirty="0">
                <a:solidFill>
                  <a:schemeClr val="bg1"/>
                </a:solidFill>
              </a:rPr>
              <a:t>Aby rozpocząć trening naciśnij klawisz oznaczony cyfrą </a:t>
            </a:r>
            <a:r>
              <a:rPr lang="pl-PL" b="1" dirty="0">
                <a:solidFill>
                  <a:schemeClr val="bg1"/>
                </a:solidFill>
              </a:rPr>
              <a:t>1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3589688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7300" y="310663"/>
            <a:ext cx="15773400" cy="1037492"/>
          </a:xfrm>
        </p:spPr>
        <p:txBody>
          <a:bodyPr>
            <a:normAutofit/>
          </a:bodyPr>
          <a:lstStyle>
            <a:defPPr/>
          </a:lstStyle>
          <a:p>
            <a:pPr algn="ctr"/>
            <a:r>
              <a:rPr lang="pl-PL" sz="5400" cap="small" dirty="0">
                <a:solidFill>
                  <a:schemeClr val="bg1"/>
                </a:solidFill>
                <a:latin typeface="+mn-lt"/>
              </a:rPr>
              <a:t>Koniec treningu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57300" y="3950677"/>
            <a:ext cx="15773400" cy="5304999"/>
          </a:xfrm>
        </p:spPr>
        <p:txBody>
          <a:bodyPr>
            <a:normAutofit/>
          </a:bodyPr>
          <a:lstStyle>
            <a:defPPr/>
          </a:lstStyle>
          <a:p>
            <a:pPr marL="0" indent="0" algn="ctr">
              <a:lnSpc>
                <a:spcPct val="114000"/>
              </a:lnSpc>
              <a:buNone/>
            </a:pPr>
            <a:endParaRPr lang="pl-PL" sz="3200" dirty="0">
              <a:solidFill>
                <a:schemeClr val="bg1"/>
              </a:solidFill>
            </a:endParaRPr>
          </a:p>
          <a:p>
            <a:pPr marL="0" indent="0" algn="ctr">
              <a:lnSpc>
                <a:spcPct val="114000"/>
              </a:lnSpc>
              <a:buNone/>
            </a:pPr>
            <a:r>
              <a:rPr lang="pl-PL" sz="3200" dirty="0">
                <a:solidFill>
                  <a:schemeClr val="bg1"/>
                </a:solidFill>
              </a:rPr>
              <a:t>Jeżeli masz jakieś pytania dotyczące procedury lub potrzebujesz dodatkowego wyjaśnienia, </a:t>
            </a:r>
          </a:p>
          <a:p>
            <a:pPr marL="0" indent="0" algn="ctr">
              <a:lnSpc>
                <a:spcPct val="114000"/>
              </a:lnSpc>
              <a:buNone/>
            </a:pPr>
            <a:r>
              <a:rPr lang="pl-PL" sz="3200" b="1" dirty="0">
                <a:solidFill>
                  <a:schemeClr val="bg1"/>
                </a:solidFill>
              </a:rPr>
              <a:t>poproś osobę prowadzącą badanie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6" name="TextBox 3"/>
          <p:cNvSpPr txBox="1"/>
          <p:nvPr/>
        </p:nvSpPr>
        <p:spPr>
          <a:xfrm>
            <a:off x="5456614" y="8747716"/>
            <a:ext cx="7374776" cy="507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pPr algn="ctr"/>
            <a:r>
              <a:rPr lang="pl-PL" dirty="0">
                <a:solidFill>
                  <a:schemeClr val="bg1"/>
                </a:solidFill>
              </a:rPr>
              <a:t>Aby przejść do kolejnego zadania naciśnij klawisz </a:t>
            </a:r>
            <a:r>
              <a:rPr lang="pl-PL" b="1" dirty="0">
                <a:solidFill>
                  <a:schemeClr val="bg1"/>
                </a:solidFill>
              </a:rPr>
              <a:t>1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7020370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10.0.17763.0"/>
  <p:tag name="AS_RELEASE_DATE" val="2020.11.14"/>
  <p:tag name="AS_TITLE" val="Aspose.Slides for .NET 4.0 Client Profile"/>
  <p:tag name="AS_VERSION" val="20.11"/>
</p:tagLst>
</file>

<file path=ppt/theme/theme1.xml><?xml version="1.0" encoding="utf-8"?>
<a:theme xmlns:a="http://schemas.openxmlformats.org/drawingml/2006/main" name="Motyw pakietu Office">
  <a:themeElements>
    <a:clrScheme name="Niestandardowy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C00000"/>
      </a:accent6>
      <a:hlink>
        <a:srgbClr val="0563C1"/>
      </a:hlink>
      <a:folHlink>
        <a:srgbClr val="954F72"/>
      </a:folHlink>
    </a:clrScheme>
    <a:fontScheme name="Motyw pakietu Office">
      <a:majorFont>
        <a:latin typeface="Calibri Light"/>
        <a:ea typeface="Arial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19114</TotalTime>
  <Words>862</Words>
  <Application>Microsoft Office PowerPoint</Application>
  <PresentationFormat>Niestandardowy</PresentationFormat>
  <Paragraphs>103</Paragraphs>
  <Slides>17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6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17</vt:i4>
      </vt:variant>
    </vt:vector>
  </HeadingPairs>
  <TitlesOfParts>
    <vt:vector size="24" baseType="lpstr">
      <vt:lpstr>Montserrat SemiBold</vt:lpstr>
      <vt:lpstr>Arial</vt:lpstr>
      <vt:lpstr>Montserrat Light</vt:lpstr>
      <vt:lpstr>Barlow Semi Condensed Light</vt:lpstr>
      <vt:lpstr>Calibri</vt:lpstr>
      <vt:lpstr>Calibri Light</vt:lpstr>
      <vt:lpstr>Motyw pakietu Office</vt:lpstr>
      <vt:lpstr>WITAJ W BADANIU!</vt:lpstr>
      <vt:lpstr>WITAJ W BADANIU!</vt:lpstr>
      <vt:lpstr>Instrukcja</vt:lpstr>
      <vt:lpstr>Lokalizacje bodźca</vt:lpstr>
      <vt:lpstr>Orientacje bodźca</vt:lpstr>
      <vt:lpstr>Ocena na skali</vt:lpstr>
      <vt:lpstr>Prezentacja programu PowerPoint</vt:lpstr>
      <vt:lpstr>Trening</vt:lpstr>
      <vt:lpstr>Koniec treningu</vt:lpstr>
      <vt:lpstr>Poprawna odpowiedź</vt:lpstr>
      <vt:lpstr>Błędna odpowiedź</vt:lpstr>
      <vt:lpstr>Ustawienie parametrów</vt:lpstr>
      <vt:lpstr>Zadanie Właściwe</vt:lpstr>
      <vt:lpstr>Przerwa</vt:lpstr>
      <vt:lpstr>Koniec badania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Witamy w badaniu.</dc:title>
  <dc:creator>Marcin Koculak</dc:creator>
  <cp:lastModifiedBy>Kinga Ciupińska</cp:lastModifiedBy>
  <cp:revision>104</cp:revision>
  <dcterms:created xsi:type="dcterms:W3CDTF">2018-07-24T21:16:09Z</dcterms:created>
  <dcterms:modified xsi:type="dcterms:W3CDTF">2021-03-10T15:38:51Z</dcterms:modified>
</cp:coreProperties>
</file>

<file path=docProps/thumbnail.jpeg>
</file>